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2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EB0B61-6002-4352-9BB5-5343085979A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4F8FA6F-3392-4C57-A19E-D90A0C19BF33}">
      <dgm:prSet/>
      <dgm:spPr/>
      <dgm:t>
        <a:bodyPr/>
        <a:lstStyle/>
        <a:p>
          <a:r>
            <a:rPr lang="ru-KZ" b="0" i="0" dirty="0" err="1"/>
            <a:t>Алдыңғы</a:t>
          </a:r>
          <a:r>
            <a:rPr lang="ru-KZ" b="0" i="0" dirty="0"/>
            <a:t> </a:t>
          </a:r>
          <a:r>
            <a:rPr lang="ru-KZ" b="0" i="0" dirty="0" err="1"/>
            <a:t>бөлімде</a:t>
          </a:r>
          <a:r>
            <a:rPr lang="ru-KZ" b="0" i="0" dirty="0"/>
            <a:t> </a:t>
          </a:r>
          <a:r>
            <a:rPr lang="ru-KZ" b="0" i="0" dirty="0" err="1"/>
            <a:t>біз</a:t>
          </a:r>
          <a:r>
            <a:rPr lang="ru-KZ" b="0" i="0" dirty="0"/>
            <a:t> </a:t>
          </a:r>
          <a:r>
            <a:rPr lang="ru-KZ" b="0" i="0" dirty="0" err="1"/>
            <a:t>сыныптарды</a:t>
          </a:r>
          <a:r>
            <a:rPr lang="ru-KZ" b="0" i="0" dirty="0"/>
            <a:t> </a:t>
          </a:r>
          <a:r>
            <a:rPr lang="ru-KZ" b="0" i="0" dirty="0" err="1"/>
            <a:t>анықтауды</a:t>
          </a:r>
          <a:r>
            <a:rPr lang="ru-KZ" b="0" i="0" dirty="0"/>
            <a:t> </a:t>
          </a:r>
          <a:r>
            <a:rPr lang="ru-KZ" b="0" i="0" dirty="0" err="1"/>
            <a:t>және</a:t>
          </a:r>
          <a:r>
            <a:rPr lang="ru-KZ" b="0" i="0" dirty="0"/>
            <a:t> </a:t>
          </a:r>
          <a:r>
            <a:rPr lang="ru-KZ" b="0" i="0" dirty="0" err="1"/>
            <a:t>объектілерді</a:t>
          </a:r>
          <a:r>
            <a:rPr lang="ru-KZ" b="0" i="0" dirty="0"/>
            <a:t> </a:t>
          </a:r>
          <a:r>
            <a:rPr lang="ru-KZ" b="0" i="0" dirty="0" err="1"/>
            <a:t>құруды</a:t>
          </a:r>
          <a:r>
            <a:rPr lang="ru-KZ" b="0" i="0" dirty="0"/>
            <a:t> </a:t>
          </a:r>
          <a:r>
            <a:rPr lang="ru-KZ" b="0" i="0" dirty="0" err="1"/>
            <a:t>үйрендік</a:t>
          </a:r>
          <a:r>
            <a:rPr lang="ru-RU" b="0" i="0" dirty="0"/>
            <a:t>. </a:t>
          </a:r>
          <a:endParaRPr lang="en-US" dirty="0"/>
        </a:p>
      </dgm:t>
    </dgm:pt>
    <dgm:pt modelId="{DE353597-9FBE-4D91-A542-A0537AC30198}" type="parTrans" cxnId="{4117CCB3-0791-40F8-B5A5-610396D3C041}">
      <dgm:prSet/>
      <dgm:spPr/>
      <dgm:t>
        <a:bodyPr/>
        <a:lstStyle/>
        <a:p>
          <a:endParaRPr lang="en-US"/>
        </a:p>
      </dgm:t>
    </dgm:pt>
    <dgm:pt modelId="{01E81BFA-BA16-4C95-99CC-8B60C2271DD3}" type="sibTrans" cxnId="{4117CCB3-0791-40F8-B5A5-610396D3C041}">
      <dgm:prSet/>
      <dgm:spPr/>
      <dgm:t>
        <a:bodyPr/>
        <a:lstStyle/>
        <a:p>
          <a:endParaRPr lang="en-US"/>
        </a:p>
      </dgm:t>
    </dgm:pt>
    <dgm:pt modelId="{8AE4150C-57B2-4367-9C71-8D4690552AB2}">
      <dgm:prSet/>
      <dgm:spPr/>
      <dgm:t>
        <a:bodyPr/>
        <a:lstStyle/>
        <a:p>
          <a:r>
            <a:rPr lang="ru-KZ" b="0" i="0" dirty="0" err="1"/>
            <a:t>Олардың</a:t>
          </a:r>
          <a:r>
            <a:rPr lang="ru-KZ" b="0" i="0" dirty="0"/>
            <a:t> </a:t>
          </a:r>
          <a:r>
            <a:rPr lang="ru-KZ" b="0" i="0" dirty="0" err="1"/>
            <a:t>негізгі</a:t>
          </a:r>
          <a:r>
            <a:rPr lang="ru-KZ" b="0" i="0" dirty="0"/>
            <a:t> </a:t>
          </a:r>
          <a:r>
            <a:rPr lang="ru-KZ" b="0" i="0" dirty="0" err="1"/>
            <a:t>міндеті</a:t>
          </a:r>
          <a:r>
            <a:rPr lang="ru-KZ" b="0" i="0" dirty="0"/>
            <a:t> - </a:t>
          </a:r>
          <a:r>
            <a:rPr lang="ru-KZ" b="0" i="0" dirty="0" err="1"/>
            <a:t>деректер</a:t>
          </a:r>
          <a:r>
            <a:rPr lang="ru-KZ" b="0" i="0" dirty="0"/>
            <a:t> мен </a:t>
          </a:r>
          <a:r>
            <a:rPr lang="ru-KZ" b="0" i="0" dirty="0" err="1"/>
            <a:t>ондағы</a:t>
          </a:r>
          <a:r>
            <a:rPr lang="ru-KZ" b="0" i="0" dirty="0"/>
            <a:t> </a:t>
          </a:r>
          <a:r>
            <a:rPr lang="ru-KZ" b="0" i="0" dirty="0" err="1"/>
            <a:t>әрекеттерді</a:t>
          </a:r>
          <a:r>
            <a:rPr lang="ru-KZ" b="0" i="0" dirty="0"/>
            <a:t> </a:t>
          </a:r>
          <a:r>
            <a:rPr lang="ru-KZ" b="0" i="0" dirty="0" err="1"/>
            <a:t>біріктіру</a:t>
          </a:r>
          <a:r>
            <a:rPr lang="ru-RU" b="0" i="0" dirty="0"/>
            <a:t>. </a:t>
          </a:r>
          <a:endParaRPr lang="en-US" dirty="0"/>
        </a:p>
      </dgm:t>
    </dgm:pt>
    <dgm:pt modelId="{42F9E1FA-37A5-43D2-873A-2F5596A4CE2E}" type="sibTrans" cxnId="{358CDA07-FA64-466B-95A0-3ADE9906043B}">
      <dgm:prSet/>
      <dgm:spPr/>
      <dgm:t>
        <a:bodyPr/>
        <a:lstStyle/>
        <a:p>
          <a:endParaRPr lang="en-US"/>
        </a:p>
      </dgm:t>
    </dgm:pt>
    <dgm:pt modelId="{7FE1209F-0C30-4E8F-AEF8-8FAA618240BA}" type="parTrans" cxnId="{358CDA07-FA64-466B-95A0-3ADE9906043B}">
      <dgm:prSet/>
      <dgm:spPr/>
      <dgm:t>
        <a:bodyPr/>
        <a:lstStyle/>
        <a:p>
          <a:endParaRPr lang="en-US"/>
        </a:p>
      </dgm:t>
    </dgm:pt>
    <dgm:pt modelId="{9BD21491-C99E-44E2-BCB0-E04169A3BD6F}">
      <dgm:prSet/>
      <dgm:spPr/>
      <dgm:t>
        <a:bodyPr/>
        <a:lstStyle/>
        <a:p>
          <a:r>
            <a:rPr lang="ru-KZ" b="0" i="0" dirty="0" err="1"/>
            <a:t>Дәл</a:t>
          </a:r>
          <a:r>
            <a:rPr lang="ru-KZ" b="0" i="0" dirty="0"/>
            <a:t> </a:t>
          </a:r>
          <a:r>
            <a:rPr lang="ru-KZ" b="0" i="0" dirty="0" err="1"/>
            <a:t>осындай</a:t>
          </a:r>
          <a:r>
            <a:rPr lang="ru-KZ" b="0" i="0" dirty="0"/>
            <a:t> </a:t>
          </a:r>
          <a:r>
            <a:rPr lang="ru-KZ" b="0" i="0" dirty="0" err="1"/>
            <a:t>мәселелерді</a:t>
          </a:r>
          <a:r>
            <a:rPr lang="ru-KZ" b="0" i="0" dirty="0"/>
            <a:t> </a:t>
          </a:r>
          <a:r>
            <a:rPr lang="ru-KZ" b="0" i="0" dirty="0" err="1"/>
            <a:t>тұрақты</a:t>
          </a:r>
          <a:r>
            <a:rPr lang="ru-KZ" b="0" i="0" dirty="0"/>
            <a:t> </a:t>
          </a:r>
          <a:r>
            <a:rPr lang="ru-KZ" b="0" i="0" dirty="0" err="1"/>
            <a:t>функциялар</a:t>
          </a:r>
          <a:r>
            <a:rPr lang="ru-KZ" b="0" i="0" dirty="0"/>
            <a:t> мен </a:t>
          </a:r>
          <a:r>
            <a:rPr lang="ru-KZ" b="0" i="0" dirty="0" err="1"/>
            <a:t>жинақтарды</a:t>
          </a:r>
          <a:r>
            <a:rPr lang="ru-KZ" b="0" i="0" dirty="0"/>
            <a:t> (</a:t>
          </a:r>
          <a:r>
            <a:rPr lang="ru-KZ" b="0" i="0" dirty="0" err="1"/>
            <a:t>сөздіктер</a:t>
          </a:r>
          <a:r>
            <a:rPr lang="ru-KZ" b="0" i="0" dirty="0"/>
            <a:t>/</a:t>
          </a:r>
          <a:r>
            <a:rPr lang="ru-KZ" b="0" i="0" dirty="0" err="1"/>
            <a:t>тізімдер</a:t>
          </a:r>
          <a:r>
            <a:rPr lang="ru-KZ" b="0" i="0" dirty="0"/>
            <a:t>) </a:t>
          </a:r>
          <a:r>
            <a:rPr lang="ru-KZ" b="0" i="0" dirty="0" err="1"/>
            <a:t>пайдалану</a:t>
          </a:r>
          <a:r>
            <a:rPr lang="ru-KZ" b="0" i="0" dirty="0"/>
            <a:t> </a:t>
          </a:r>
          <a:r>
            <a:rPr lang="ru-KZ" b="0" i="0" dirty="0" err="1"/>
            <a:t>арқылы</a:t>
          </a:r>
          <a:r>
            <a:rPr lang="ru-KZ" b="0" i="0" dirty="0"/>
            <a:t> </a:t>
          </a:r>
          <a:r>
            <a:rPr lang="ru-KZ" b="0" i="0" dirty="0" err="1"/>
            <a:t>шешуге</a:t>
          </a:r>
          <a:r>
            <a:rPr lang="ru-KZ" b="0" i="0" dirty="0"/>
            <a:t> </a:t>
          </a:r>
          <a:r>
            <a:rPr lang="ru-KZ" b="0" i="0" dirty="0" err="1"/>
            <a:t>болады</a:t>
          </a:r>
          <a:r>
            <a:rPr lang="ru-RU" b="0" i="0" dirty="0"/>
            <a:t>.</a:t>
          </a:r>
          <a:endParaRPr lang="en-US" dirty="0"/>
        </a:p>
      </dgm:t>
    </dgm:pt>
    <dgm:pt modelId="{9AAB8DB3-3F30-4A03-95A1-5FB2A8702071}" type="sibTrans" cxnId="{C05B4978-C156-42B0-B5F1-34F9A5E4F6C5}">
      <dgm:prSet/>
      <dgm:spPr/>
      <dgm:t>
        <a:bodyPr/>
        <a:lstStyle/>
        <a:p>
          <a:endParaRPr lang="en-US"/>
        </a:p>
      </dgm:t>
    </dgm:pt>
    <dgm:pt modelId="{265ED2A0-C1CE-493B-9D68-9A3DE8471A9B}" type="parTrans" cxnId="{C05B4978-C156-42B0-B5F1-34F9A5E4F6C5}">
      <dgm:prSet/>
      <dgm:spPr/>
      <dgm:t>
        <a:bodyPr/>
        <a:lstStyle/>
        <a:p>
          <a:endParaRPr lang="en-US"/>
        </a:p>
      </dgm:t>
    </dgm:pt>
    <dgm:pt modelId="{FE8981FA-75F9-4C2A-BB96-7131155B44A2}">
      <dgm:prSet/>
      <dgm:spPr/>
      <dgm:t>
        <a:bodyPr/>
        <a:lstStyle/>
        <a:p>
          <a:r>
            <a:rPr lang="ru-KZ" b="0" i="0" dirty="0" err="1"/>
            <a:t>Айырмашылығы</a:t>
          </a:r>
          <a:r>
            <a:rPr lang="ru-KZ" b="0" i="0" dirty="0"/>
            <a:t> </a:t>
          </a:r>
          <a:r>
            <a:rPr lang="ru-KZ" b="0" i="0" dirty="0" err="1"/>
            <a:t>мынада</a:t>
          </a:r>
          <a:r>
            <a:rPr lang="ru-KZ" b="0" i="0" dirty="0"/>
            <a:t>, </a:t>
          </a:r>
          <a:r>
            <a:rPr lang="ru-KZ" b="0" i="0" dirty="0" err="1"/>
            <a:t>бірқатар</a:t>
          </a:r>
          <a:r>
            <a:rPr lang="ru-KZ" b="0" i="0" dirty="0"/>
            <a:t> </a:t>
          </a:r>
          <a:r>
            <a:rPr lang="ru-KZ" b="0" i="0" dirty="0" err="1"/>
            <a:t>тапсырмалар</a:t>
          </a:r>
          <a:r>
            <a:rPr lang="ru-KZ" b="0" i="0" dirty="0"/>
            <a:t> </a:t>
          </a:r>
          <a:r>
            <a:rPr lang="ru-KZ" b="0" i="0" dirty="0" err="1"/>
            <a:t>үшін</a:t>
          </a:r>
          <a:r>
            <a:rPr lang="ru-KZ" b="0" i="0" dirty="0"/>
            <a:t> </a:t>
          </a:r>
          <a:r>
            <a:rPr lang="en-US" b="0" i="0" dirty="0"/>
            <a:t>OOP </a:t>
          </a:r>
          <a:r>
            <a:rPr lang="ru-KZ" b="0" i="0" dirty="0" err="1"/>
            <a:t>неғұрлым</a:t>
          </a:r>
          <a:r>
            <a:rPr lang="ru-KZ" b="0" i="0" dirty="0"/>
            <a:t> </a:t>
          </a:r>
          <a:r>
            <a:rPr lang="ru-KZ" b="0" i="0" dirty="0" err="1"/>
            <a:t>қолайлы</a:t>
          </a:r>
          <a:r>
            <a:rPr lang="ru-KZ" b="0" i="0" dirty="0"/>
            <a:t> </a:t>
          </a:r>
          <a:r>
            <a:rPr lang="ru-KZ" b="0" i="0" dirty="0" err="1"/>
            <a:t>құрал</a:t>
          </a:r>
          <a:r>
            <a:rPr lang="ru-KZ" b="0" i="0" dirty="0"/>
            <a:t> </a:t>
          </a:r>
          <a:r>
            <a:rPr lang="ru-KZ" b="0" i="0" dirty="0" err="1"/>
            <a:t>болып</a:t>
          </a:r>
          <a:r>
            <a:rPr lang="ru-KZ" b="0" i="0" dirty="0"/>
            <a:t> </a:t>
          </a:r>
          <a:r>
            <a:rPr lang="ru-KZ" b="0" i="0" dirty="0" err="1"/>
            <a:t>табылады</a:t>
          </a:r>
          <a:r>
            <a:rPr lang="ru-KZ" b="0" i="0" dirty="0"/>
            <a:t> </a:t>
          </a:r>
          <a:r>
            <a:rPr lang="ru-KZ" b="0" i="0" dirty="0" err="1"/>
            <a:t>және</a:t>
          </a:r>
          <a:r>
            <a:rPr lang="ru-KZ" b="0" i="0" dirty="0"/>
            <a:t> </a:t>
          </a:r>
          <a:r>
            <a:rPr lang="ru-KZ" b="0" i="0" dirty="0" err="1"/>
            <a:t>бұл</a:t>
          </a:r>
          <a:r>
            <a:rPr lang="ru-KZ" b="0" i="0" dirty="0"/>
            <a:t> </a:t>
          </a:r>
          <a:r>
            <a:rPr lang="ru-KZ" b="0" i="0" dirty="0" err="1"/>
            <a:t>тапсырмаларды</a:t>
          </a:r>
          <a:r>
            <a:rPr lang="ru-KZ" b="0" i="0" dirty="0"/>
            <a:t> </a:t>
          </a:r>
          <a:r>
            <a:rPr lang="ru-KZ" b="0" i="0" dirty="0" err="1"/>
            <a:t>оңай</a:t>
          </a:r>
          <a:r>
            <a:rPr lang="ru-KZ" b="0" i="0" dirty="0"/>
            <a:t> </a:t>
          </a:r>
          <a:r>
            <a:rPr lang="ru-KZ" b="0" i="0" dirty="0" err="1"/>
            <a:t>шешуге</a:t>
          </a:r>
          <a:r>
            <a:rPr lang="ru-KZ" b="0" i="0" dirty="0"/>
            <a:t> </a:t>
          </a:r>
          <a:r>
            <a:rPr lang="ru-KZ" b="0" i="0" dirty="0" err="1"/>
            <a:t>мүмкіндік</a:t>
          </a:r>
          <a:r>
            <a:rPr lang="ru-KZ" b="0" i="0" dirty="0"/>
            <a:t> </a:t>
          </a:r>
          <a:r>
            <a:rPr lang="ru-KZ" b="0" i="0" dirty="0" err="1"/>
            <a:t>береді</a:t>
          </a:r>
          <a:r>
            <a:rPr lang="ru-KZ" b="0" i="0" dirty="0"/>
            <a:t>.</a:t>
          </a:r>
          <a:r>
            <a:rPr lang="ru-RU" b="0" i="0" dirty="0"/>
            <a:t> </a:t>
          </a:r>
          <a:endParaRPr lang="en-US" dirty="0"/>
        </a:p>
      </dgm:t>
    </dgm:pt>
    <dgm:pt modelId="{58AB9B77-6655-4D28-B9A3-B8FF7E626E2A}" type="sibTrans" cxnId="{3E8E7E33-6214-48BA-A52B-43FF92ECD0DB}">
      <dgm:prSet/>
      <dgm:spPr/>
      <dgm:t>
        <a:bodyPr/>
        <a:lstStyle/>
        <a:p>
          <a:endParaRPr lang="en-US"/>
        </a:p>
      </dgm:t>
    </dgm:pt>
    <dgm:pt modelId="{CBF86F59-AB5B-48DD-B282-46DCFF7C0BC2}" type="parTrans" cxnId="{3E8E7E33-6214-48BA-A52B-43FF92ECD0DB}">
      <dgm:prSet/>
      <dgm:spPr/>
      <dgm:t>
        <a:bodyPr/>
        <a:lstStyle/>
        <a:p>
          <a:endParaRPr lang="en-US"/>
        </a:p>
      </dgm:t>
    </dgm:pt>
    <dgm:pt modelId="{7375F867-8D32-4A13-9C1B-2111D132406D}">
      <dgm:prSet/>
      <dgm:spPr/>
      <dgm:t>
        <a:bodyPr/>
        <a:lstStyle/>
        <a:p>
          <a:r>
            <a:rPr lang="ru-KZ" b="0" i="0" dirty="0" err="1"/>
            <a:t>Қарапайым</a:t>
          </a:r>
          <a:r>
            <a:rPr lang="ru-KZ" b="0" i="0" dirty="0"/>
            <a:t> </a:t>
          </a:r>
          <a:r>
            <a:rPr lang="ru-KZ" b="0" i="0" dirty="0" err="1"/>
            <a:t>функциялардан</a:t>
          </a:r>
          <a:r>
            <a:rPr lang="ru-KZ" b="0" i="0" dirty="0"/>
            <a:t> </a:t>
          </a:r>
          <a:r>
            <a:rPr lang="ru-KZ" b="0" i="0" dirty="0" err="1"/>
            <a:t>сыныптарға</a:t>
          </a:r>
          <a:r>
            <a:rPr lang="ru-KZ" b="0" i="0" dirty="0"/>
            <a:t> </a:t>
          </a:r>
          <a:r>
            <a:rPr lang="ru-KZ" b="0" i="0" dirty="0" err="1"/>
            <a:t>көшуді</a:t>
          </a:r>
          <a:r>
            <a:rPr lang="ru-KZ" b="0" i="0" dirty="0"/>
            <a:t> </a:t>
          </a:r>
          <a:r>
            <a:rPr lang="ru-KZ" b="0" i="0" dirty="0" err="1"/>
            <a:t>қарастырған</a:t>
          </a:r>
          <a:r>
            <a:rPr lang="ru-KZ" b="0" i="0" dirty="0"/>
            <a:t> </a:t>
          </a:r>
          <a:r>
            <a:rPr lang="ru-KZ" b="0" i="0" dirty="0" err="1"/>
            <a:t>жөн</a:t>
          </a:r>
          <a:r>
            <a:rPr lang="ru-KZ" b="0" i="0" dirty="0"/>
            <a:t> </a:t>
          </a:r>
          <a:r>
            <a:rPr lang="ru-KZ" b="0" i="0" dirty="0" err="1"/>
            <a:t>екенін</a:t>
          </a:r>
          <a:r>
            <a:rPr lang="ru-KZ" b="0" i="0" dirty="0"/>
            <a:t> </a:t>
          </a:r>
          <a:r>
            <a:rPr lang="ru-KZ" b="0" i="0" dirty="0" err="1"/>
            <a:t>түсіну</a:t>
          </a:r>
          <a:r>
            <a:rPr lang="ru-KZ" b="0" i="0" dirty="0"/>
            <a:t> </a:t>
          </a:r>
          <a:r>
            <a:rPr lang="ru-KZ" b="0" i="0" dirty="0" err="1"/>
            <a:t>үшін</a:t>
          </a:r>
          <a:r>
            <a:rPr lang="ru-KZ" b="0" i="0" dirty="0"/>
            <a:t> </a:t>
          </a:r>
          <a:r>
            <a:rPr lang="ru-KZ" b="0" i="0" dirty="0" err="1"/>
            <a:t>тағы</a:t>
          </a:r>
          <a:r>
            <a:rPr lang="ru-KZ" b="0" i="0" dirty="0"/>
            <a:t> </a:t>
          </a:r>
          <a:r>
            <a:rPr lang="ru-KZ" b="0" i="0" dirty="0" err="1"/>
            <a:t>бірнеше</a:t>
          </a:r>
          <a:r>
            <a:rPr lang="ru-KZ" b="0" i="0" dirty="0"/>
            <a:t> </a:t>
          </a:r>
          <a:r>
            <a:rPr lang="ru-KZ" b="0" i="0" dirty="0" err="1"/>
            <a:t>мысалды</a:t>
          </a:r>
          <a:r>
            <a:rPr lang="ru-KZ" b="0" i="0" dirty="0"/>
            <a:t> </a:t>
          </a:r>
          <a:r>
            <a:rPr lang="ru-KZ" b="0" i="0" dirty="0" err="1"/>
            <a:t>қарастырайық</a:t>
          </a:r>
          <a:r>
            <a:rPr lang="ru-RU" b="0" i="0" dirty="0"/>
            <a:t>.</a:t>
          </a:r>
          <a:endParaRPr lang="en-US" dirty="0"/>
        </a:p>
      </dgm:t>
    </dgm:pt>
    <dgm:pt modelId="{6A3A0547-FC44-4AC1-B233-12F70E32D947}" type="sibTrans" cxnId="{E228466C-C38B-4620-8C54-3B5012B29A84}">
      <dgm:prSet/>
      <dgm:spPr/>
      <dgm:t>
        <a:bodyPr/>
        <a:lstStyle/>
        <a:p>
          <a:endParaRPr lang="en-US"/>
        </a:p>
      </dgm:t>
    </dgm:pt>
    <dgm:pt modelId="{A3EB66BF-8422-4BF2-8B1F-4A0FD952007A}" type="parTrans" cxnId="{E228466C-C38B-4620-8C54-3B5012B29A84}">
      <dgm:prSet/>
      <dgm:spPr/>
      <dgm:t>
        <a:bodyPr/>
        <a:lstStyle/>
        <a:p>
          <a:endParaRPr lang="en-US"/>
        </a:p>
      </dgm:t>
    </dgm:pt>
    <dgm:pt modelId="{898B7F5C-D943-4170-8C2D-AC96D19374D3}" type="pres">
      <dgm:prSet presAssocID="{3AEB0B61-6002-4352-9BB5-5343085979AC}" presName="root" presStyleCnt="0">
        <dgm:presLayoutVars>
          <dgm:dir/>
          <dgm:resizeHandles val="exact"/>
        </dgm:presLayoutVars>
      </dgm:prSet>
      <dgm:spPr/>
    </dgm:pt>
    <dgm:pt modelId="{DFDB983E-5151-4997-92B0-94285D7A0B8E}" type="pres">
      <dgm:prSet presAssocID="{B4F8FA6F-3392-4C57-A19E-D90A0C19BF33}" presName="compNode" presStyleCnt="0"/>
      <dgm:spPr/>
    </dgm:pt>
    <dgm:pt modelId="{73ED30B5-8263-4CBB-810F-8CED3A07A59B}" type="pres">
      <dgm:prSet presAssocID="{B4F8FA6F-3392-4C57-A19E-D90A0C19BF33}" presName="bgRect" presStyleLbl="bgShp" presStyleIdx="0" presStyleCnt="5"/>
      <dgm:spPr/>
    </dgm:pt>
    <dgm:pt modelId="{D13D0A2C-2D5F-442F-8FC5-64E3102B1DEC}" type="pres">
      <dgm:prSet presAssocID="{B4F8FA6F-3392-4C57-A19E-D90A0C19BF3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Атом"/>
        </a:ext>
      </dgm:extLst>
    </dgm:pt>
    <dgm:pt modelId="{71A43090-9BA9-4DAB-8555-8E6121FDBEF4}" type="pres">
      <dgm:prSet presAssocID="{B4F8FA6F-3392-4C57-A19E-D90A0C19BF33}" presName="spaceRect" presStyleCnt="0"/>
      <dgm:spPr/>
    </dgm:pt>
    <dgm:pt modelId="{F4FC3A8C-DD28-4D8D-94CD-89876ED11CAD}" type="pres">
      <dgm:prSet presAssocID="{B4F8FA6F-3392-4C57-A19E-D90A0C19BF33}" presName="parTx" presStyleLbl="revTx" presStyleIdx="0" presStyleCnt="5">
        <dgm:presLayoutVars>
          <dgm:chMax val="0"/>
          <dgm:chPref val="0"/>
        </dgm:presLayoutVars>
      </dgm:prSet>
      <dgm:spPr/>
    </dgm:pt>
    <dgm:pt modelId="{26CE8E96-C458-48DB-A6E2-05E8E44ABEE5}" type="pres">
      <dgm:prSet presAssocID="{01E81BFA-BA16-4C95-99CC-8B60C2271DD3}" presName="sibTrans" presStyleCnt="0"/>
      <dgm:spPr/>
    </dgm:pt>
    <dgm:pt modelId="{3B5D753D-6198-40C6-BACC-74F870EA4A90}" type="pres">
      <dgm:prSet presAssocID="{8AE4150C-57B2-4367-9C71-8D4690552AB2}" presName="compNode" presStyleCnt="0"/>
      <dgm:spPr/>
    </dgm:pt>
    <dgm:pt modelId="{1F3CB356-FF0E-46F2-80EB-EBB2836213B4}" type="pres">
      <dgm:prSet presAssocID="{8AE4150C-57B2-4367-9C71-8D4690552AB2}" presName="bgRect" presStyleLbl="bgShp" presStyleIdx="1" presStyleCnt="5"/>
      <dgm:spPr/>
    </dgm:pt>
    <dgm:pt modelId="{3C5F91C4-3285-4F47-828C-89C83CFA2322}" type="pres">
      <dgm:prSet presAssocID="{8AE4150C-57B2-4367-9C71-8D4690552AB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Выполнить"/>
        </a:ext>
      </dgm:extLst>
    </dgm:pt>
    <dgm:pt modelId="{E9C59590-F5A9-45A8-BE15-389582A545FF}" type="pres">
      <dgm:prSet presAssocID="{8AE4150C-57B2-4367-9C71-8D4690552AB2}" presName="spaceRect" presStyleCnt="0"/>
      <dgm:spPr/>
    </dgm:pt>
    <dgm:pt modelId="{F346822F-2F3D-4798-A20F-45EEBB8B7102}" type="pres">
      <dgm:prSet presAssocID="{8AE4150C-57B2-4367-9C71-8D4690552AB2}" presName="parTx" presStyleLbl="revTx" presStyleIdx="1" presStyleCnt="5">
        <dgm:presLayoutVars>
          <dgm:chMax val="0"/>
          <dgm:chPref val="0"/>
        </dgm:presLayoutVars>
      </dgm:prSet>
      <dgm:spPr/>
    </dgm:pt>
    <dgm:pt modelId="{6A288F7E-A77C-476A-B3A1-5343F0ED4D25}" type="pres">
      <dgm:prSet presAssocID="{42F9E1FA-37A5-43D2-873A-2F5596A4CE2E}" presName="sibTrans" presStyleCnt="0"/>
      <dgm:spPr/>
    </dgm:pt>
    <dgm:pt modelId="{0A286244-CBF5-45AB-8B48-7D25B2AFAEFD}" type="pres">
      <dgm:prSet presAssocID="{9BD21491-C99E-44E2-BCB0-E04169A3BD6F}" presName="compNode" presStyleCnt="0"/>
      <dgm:spPr/>
    </dgm:pt>
    <dgm:pt modelId="{62908617-DE8B-41C3-8530-9DC7065404F1}" type="pres">
      <dgm:prSet presAssocID="{9BD21491-C99E-44E2-BCB0-E04169A3BD6F}" presName="bgRect" presStyleLbl="bgShp" presStyleIdx="2" presStyleCnt="5"/>
      <dgm:spPr/>
    </dgm:pt>
    <dgm:pt modelId="{0B317F44-00F0-4C55-9943-5EAFAF7F0BBA}" type="pres">
      <dgm:prSet presAssocID="{9BD21491-C99E-44E2-BCB0-E04169A3BD6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w Temperature"/>
        </a:ext>
      </dgm:extLst>
    </dgm:pt>
    <dgm:pt modelId="{2C34BB4F-D756-4E69-96C1-657C1D29F32C}" type="pres">
      <dgm:prSet presAssocID="{9BD21491-C99E-44E2-BCB0-E04169A3BD6F}" presName="spaceRect" presStyleCnt="0"/>
      <dgm:spPr/>
    </dgm:pt>
    <dgm:pt modelId="{41720F4F-6017-4A2F-B9C2-AC06AD13C310}" type="pres">
      <dgm:prSet presAssocID="{9BD21491-C99E-44E2-BCB0-E04169A3BD6F}" presName="parTx" presStyleLbl="revTx" presStyleIdx="2" presStyleCnt="5">
        <dgm:presLayoutVars>
          <dgm:chMax val="0"/>
          <dgm:chPref val="0"/>
        </dgm:presLayoutVars>
      </dgm:prSet>
      <dgm:spPr/>
    </dgm:pt>
    <dgm:pt modelId="{72FEA871-A8FA-477E-9E35-160BCC238DE4}" type="pres">
      <dgm:prSet presAssocID="{9AAB8DB3-3F30-4A03-95A1-5FB2A8702071}" presName="sibTrans" presStyleCnt="0"/>
      <dgm:spPr/>
    </dgm:pt>
    <dgm:pt modelId="{F1975012-DBE7-4202-8879-8C37457923B7}" type="pres">
      <dgm:prSet presAssocID="{FE8981FA-75F9-4C2A-BB96-7131155B44A2}" presName="compNode" presStyleCnt="0"/>
      <dgm:spPr/>
    </dgm:pt>
    <dgm:pt modelId="{D273B138-7FF6-457D-869A-0039CCA09347}" type="pres">
      <dgm:prSet presAssocID="{FE8981FA-75F9-4C2A-BB96-7131155B44A2}" presName="bgRect" presStyleLbl="bgShp" presStyleIdx="3" presStyleCnt="5"/>
      <dgm:spPr/>
    </dgm:pt>
    <dgm:pt modelId="{510D3AB5-7744-4EFA-A61D-B74A0545D326}" type="pres">
      <dgm:prSet presAssocID="{FE8981FA-75F9-4C2A-BB96-7131155B44A2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AD2379BE-60F3-450C-A80B-D7E386C6ED6D}" type="pres">
      <dgm:prSet presAssocID="{FE8981FA-75F9-4C2A-BB96-7131155B44A2}" presName="spaceRect" presStyleCnt="0"/>
      <dgm:spPr/>
    </dgm:pt>
    <dgm:pt modelId="{44C61D87-8C38-4E20-9C84-CB0CB1BED7A8}" type="pres">
      <dgm:prSet presAssocID="{FE8981FA-75F9-4C2A-BB96-7131155B44A2}" presName="parTx" presStyleLbl="revTx" presStyleIdx="3" presStyleCnt="5">
        <dgm:presLayoutVars>
          <dgm:chMax val="0"/>
          <dgm:chPref val="0"/>
        </dgm:presLayoutVars>
      </dgm:prSet>
      <dgm:spPr/>
    </dgm:pt>
    <dgm:pt modelId="{2EF69401-07B5-4DFD-9758-7AACD492A4DB}" type="pres">
      <dgm:prSet presAssocID="{58AB9B77-6655-4D28-B9A3-B8FF7E626E2A}" presName="sibTrans" presStyleCnt="0"/>
      <dgm:spPr/>
    </dgm:pt>
    <dgm:pt modelId="{C593BD4B-8DAC-477E-A43A-554FCFDD1B32}" type="pres">
      <dgm:prSet presAssocID="{7375F867-8D32-4A13-9C1B-2111D132406D}" presName="compNode" presStyleCnt="0"/>
      <dgm:spPr/>
    </dgm:pt>
    <dgm:pt modelId="{F343573A-B427-4EE8-93D3-00DE40405369}" type="pres">
      <dgm:prSet presAssocID="{7375F867-8D32-4A13-9C1B-2111D132406D}" presName="bgRect" presStyleLbl="bgShp" presStyleIdx="4" presStyleCnt="5"/>
      <dgm:spPr/>
    </dgm:pt>
    <dgm:pt modelId="{DF575269-0D2F-4429-AD98-224004664122}" type="pres">
      <dgm:prSet presAssocID="{7375F867-8D32-4A13-9C1B-2111D132406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Вопросы"/>
        </a:ext>
      </dgm:extLst>
    </dgm:pt>
    <dgm:pt modelId="{CD302964-AC38-49BC-AFC1-3F83AFB4A477}" type="pres">
      <dgm:prSet presAssocID="{7375F867-8D32-4A13-9C1B-2111D132406D}" presName="spaceRect" presStyleCnt="0"/>
      <dgm:spPr/>
    </dgm:pt>
    <dgm:pt modelId="{2FD6197F-36D0-4682-B21B-68082BA45FEC}" type="pres">
      <dgm:prSet presAssocID="{7375F867-8D32-4A13-9C1B-2111D132406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358CDA07-FA64-466B-95A0-3ADE9906043B}" srcId="{3AEB0B61-6002-4352-9BB5-5343085979AC}" destId="{8AE4150C-57B2-4367-9C71-8D4690552AB2}" srcOrd="1" destOrd="0" parTransId="{7FE1209F-0C30-4E8F-AEF8-8FAA618240BA}" sibTransId="{42F9E1FA-37A5-43D2-873A-2F5596A4CE2E}"/>
    <dgm:cxn modelId="{148F3D31-7B40-4414-BC0B-E10A246318EB}" type="presOf" srcId="{3AEB0B61-6002-4352-9BB5-5343085979AC}" destId="{898B7F5C-D943-4170-8C2D-AC96D19374D3}" srcOrd="0" destOrd="0" presId="urn:microsoft.com/office/officeart/2018/2/layout/IconVerticalSolidList"/>
    <dgm:cxn modelId="{3E8E7E33-6214-48BA-A52B-43FF92ECD0DB}" srcId="{3AEB0B61-6002-4352-9BB5-5343085979AC}" destId="{FE8981FA-75F9-4C2A-BB96-7131155B44A2}" srcOrd="3" destOrd="0" parTransId="{CBF86F59-AB5B-48DD-B282-46DCFF7C0BC2}" sibTransId="{58AB9B77-6655-4D28-B9A3-B8FF7E626E2A}"/>
    <dgm:cxn modelId="{CF254C3C-9851-4316-85FB-B53054DFCC41}" type="presOf" srcId="{FE8981FA-75F9-4C2A-BB96-7131155B44A2}" destId="{44C61D87-8C38-4E20-9C84-CB0CB1BED7A8}" srcOrd="0" destOrd="0" presId="urn:microsoft.com/office/officeart/2018/2/layout/IconVerticalSolidList"/>
    <dgm:cxn modelId="{6D20E663-4816-4DF6-B16F-BB45B14231AC}" type="presOf" srcId="{7375F867-8D32-4A13-9C1B-2111D132406D}" destId="{2FD6197F-36D0-4682-B21B-68082BA45FEC}" srcOrd="0" destOrd="0" presId="urn:microsoft.com/office/officeart/2018/2/layout/IconVerticalSolidList"/>
    <dgm:cxn modelId="{C034F046-9CEB-491D-8332-7E6499C1F183}" type="presOf" srcId="{9BD21491-C99E-44E2-BCB0-E04169A3BD6F}" destId="{41720F4F-6017-4A2F-B9C2-AC06AD13C310}" srcOrd="0" destOrd="0" presId="urn:microsoft.com/office/officeart/2018/2/layout/IconVerticalSolidList"/>
    <dgm:cxn modelId="{E228466C-C38B-4620-8C54-3B5012B29A84}" srcId="{3AEB0B61-6002-4352-9BB5-5343085979AC}" destId="{7375F867-8D32-4A13-9C1B-2111D132406D}" srcOrd="4" destOrd="0" parTransId="{A3EB66BF-8422-4BF2-8B1F-4A0FD952007A}" sibTransId="{6A3A0547-FC44-4AC1-B233-12F70E32D947}"/>
    <dgm:cxn modelId="{5075254D-B550-489E-8915-021DC865615E}" type="presOf" srcId="{B4F8FA6F-3392-4C57-A19E-D90A0C19BF33}" destId="{F4FC3A8C-DD28-4D8D-94CD-89876ED11CAD}" srcOrd="0" destOrd="0" presId="urn:microsoft.com/office/officeart/2018/2/layout/IconVerticalSolidList"/>
    <dgm:cxn modelId="{C05B4978-C156-42B0-B5F1-34F9A5E4F6C5}" srcId="{3AEB0B61-6002-4352-9BB5-5343085979AC}" destId="{9BD21491-C99E-44E2-BCB0-E04169A3BD6F}" srcOrd="2" destOrd="0" parTransId="{265ED2A0-C1CE-493B-9D68-9A3DE8471A9B}" sibTransId="{9AAB8DB3-3F30-4A03-95A1-5FB2A8702071}"/>
    <dgm:cxn modelId="{4117CCB3-0791-40F8-B5A5-610396D3C041}" srcId="{3AEB0B61-6002-4352-9BB5-5343085979AC}" destId="{B4F8FA6F-3392-4C57-A19E-D90A0C19BF33}" srcOrd="0" destOrd="0" parTransId="{DE353597-9FBE-4D91-A542-A0537AC30198}" sibTransId="{01E81BFA-BA16-4C95-99CC-8B60C2271DD3}"/>
    <dgm:cxn modelId="{EE933DFE-3DAB-4722-AD4E-32D6DE4F5F76}" type="presOf" srcId="{8AE4150C-57B2-4367-9C71-8D4690552AB2}" destId="{F346822F-2F3D-4798-A20F-45EEBB8B7102}" srcOrd="0" destOrd="0" presId="urn:microsoft.com/office/officeart/2018/2/layout/IconVerticalSolidList"/>
    <dgm:cxn modelId="{B016D69F-3D42-4CB6-A0A7-71689194818D}" type="presParOf" srcId="{898B7F5C-D943-4170-8C2D-AC96D19374D3}" destId="{DFDB983E-5151-4997-92B0-94285D7A0B8E}" srcOrd="0" destOrd="0" presId="urn:microsoft.com/office/officeart/2018/2/layout/IconVerticalSolidList"/>
    <dgm:cxn modelId="{2D582289-C6C4-4637-8282-1BF624846234}" type="presParOf" srcId="{DFDB983E-5151-4997-92B0-94285D7A0B8E}" destId="{73ED30B5-8263-4CBB-810F-8CED3A07A59B}" srcOrd="0" destOrd="0" presId="urn:microsoft.com/office/officeart/2018/2/layout/IconVerticalSolidList"/>
    <dgm:cxn modelId="{5FC1FB04-27E2-44C2-A9C0-5666941B4F79}" type="presParOf" srcId="{DFDB983E-5151-4997-92B0-94285D7A0B8E}" destId="{D13D0A2C-2D5F-442F-8FC5-64E3102B1DEC}" srcOrd="1" destOrd="0" presId="urn:microsoft.com/office/officeart/2018/2/layout/IconVerticalSolidList"/>
    <dgm:cxn modelId="{D557E812-0C4A-4A3B-A001-9E20D07EAF62}" type="presParOf" srcId="{DFDB983E-5151-4997-92B0-94285D7A0B8E}" destId="{71A43090-9BA9-4DAB-8555-8E6121FDBEF4}" srcOrd="2" destOrd="0" presId="urn:microsoft.com/office/officeart/2018/2/layout/IconVerticalSolidList"/>
    <dgm:cxn modelId="{AD7488E1-E728-4DC3-8DE3-82E5E54BD0EE}" type="presParOf" srcId="{DFDB983E-5151-4997-92B0-94285D7A0B8E}" destId="{F4FC3A8C-DD28-4D8D-94CD-89876ED11CAD}" srcOrd="3" destOrd="0" presId="urn:microsoft.com/office/officeart/2018/2/layout/IconVerticalSolidList"/>
    <dgm:cxn modelId="{41BA081C-02C4-4EA6-97F2-91BEA9774105}" type="presParOf" srcId="{898B7F5C-D943-4170-8C2D-AC96D19374D3}" destId="{26CE8E96-C458-48DB-A6E2-05E8E44ABEE5}" srcOrd="1" destOrd="0" presId="urn:microsoft.com/office/officeart/2018/2/layout/IconVerticalSolidList"/>
    <dgm:cxn modelId="{0E3EC56F-784C-482F-B52F-FF5E7FCE0F39}" type="presParOf" srcId="{898B7F5C-D943-4170-8C2D-AC96D19374D3}" destId="{3B5D753D-6198-40C6-BACC-74F870EA4A90}" srcOrd="2" destOrd="0" presId="urn:microsoft.com/office/officeart/2018/2/layout/IconVerticalSolidList"/>
    <dgm:cxn modelId="{4B8BDFC5-7476-4DE8-AA23-597F791DAA51}" type="presParOf" srcId="{3B5D753D-6198-40C6-BACC-74F870EA4A90}" destId="{1F3CB356-FF0E-46F2-80EB-EBB2836213B4}" srcOrd="0" destOrd="0" presId="urn:microsoft.com/office/officeart/2018/2/layout/IconVerticalSolidList"/>
    <dgm:cxn modelId="{133B47C9-80DE-4068-A49E-E7FBE8CC3B2C}" type="presParOf" srcId="{3B5D753D-6198-40C6-BACC-74F870EA4A90}" destId="{3C5F91C4-3285-4F47-828C-89C83CFA2322}" srcOrd="1" destOrd="0" presId="urn:microsoft.com/office/officeart/2018/2/layout/IconVerticalSolidList"/>
    <dgm:cxn modelId="{E47455A4-6DA3-4853-BD0D-3D8ECF6C6805}" type="presParOf" srcId="{3B5D753D-6198-40C6-BACC-74F870EA4A90}" destId="{E9C59590-F5A9-45A8-BE15-389582A545FF}" srcOrd="2" destOrd="0" presId="urn:microsoft.com/office/officeart/2018/2/layout/IconVerticalSolidList"/>
    <dgm:cxn modelId="{74048EC7-3AD8-4C79-85CF-2FE0A579A3C9}" type="presParOf" srcId="{3B5D753D-6198-40C6-BACC-74F870EA4A90}" destId="{F346822F-2F3D-4798-A20F-45EEBB8B7102}" srcOrd="3" destOrd="0" presId="urn:microsoft.com/office/officeart/2018/2/layout/IconVerticalSolidList"/>
    <dgm:cxn modelId="{541A5465-752B-4115-8F40-235DA5E15CAE}" type="presParOf" srcId="{898B7F5C-D943-4170-8C2D-AC96D19374D3}" destId="{6A288F7E-A77C-476A-B3A1-5343F0ED4D25}" srcOrd="3" destOrd="0" presId="urn:microsoft.com/office/officeart/2018/2/layout/IconVerticalSolidList"/>
    <dgm:cxn modelId="{3780C467-1C55-4125-B188-FECA30783F82}" type="presParOf" srcId="{898B7F5C-D943-4170-8C2D-AC96D19374D3}" destId="{0A286244-CBF5-45AB-8B48-7D25B2AFAEFD}" srcOrd="4" destOrd="0" presId="urn:microsoft.com/office/officeart/2018/2/layout/IconVerticalSolidList"/>
    <dgm:cxn modelId="{A0F86B29-078D-491A-BAB4-70DEA4FEC5F7}" type="presParOf" srcId="{0A286244-CBF5-45AB-8B48-7D25B2AFAEFD}" destId="{62908617-DE8B-41C3-8530-9DC7065404F1}" srcOrd="0" destOrd="0" presId="urn:microsoft.com/office/officeart/2018/2/layout/IconVerticalSolidList"/>
    <dgm:cxn modelId="{8458384D-9E85-4E48-A04D-3A1D2940BBDE}" type="presParOf" srcId="{0A286244-CBF5-45AB-8B48-7D25B2AFAEFD}" destId="{0B317F44-00F0-4C55-9943-5EAFAF7F0BBA}" srcOrd="1" destOrd="0" presId="urn:microsoft.com/office/officeart/2018/2/layout/IconVerticalSolidList"/>
    <dgm:cxn modelId="{0465F726-BE20-4A93-8BD8-7BAE1A7E7782}" type="presParOf" srcId="{0A286244-CBF5-45AB-8B48-7D25B2AFAEFD}" destId="{2C34BB4F-D756-4E69-96C1-657C1D29F32C}" srcOrd="2" destOrd="0" presId="urn:microsoft.com/office/officeart/2018/2/layout/IconVerticalSolidList"/>
    <dgm:cxn modelId="{987D09BE-A779-4328-9228-90FF8E8DAF61}" type="presParOf" srcId="{0A286244-CBF5-45AB-8B48-7D25B2AFAEFD}" destId="{41720F4F-6017-4A2F-B9C2-AC06AD13C310}" srcOrd="3" destOrd="0" presId="urn:microsoft.com/office/officeart/2018/2/layout/IconVerticalSolidList"/>
    <dgm:cxn modelId="{DFC3524C-410D-4E2A-AFF3-C95B01E29576}" type="presParOf" srcId="{898B7F5C-D943-4170-8C2D-AC96D19374D3}" destId="{72FEA871-A8FA-477E-9E35-160BCC238DE4}" srcOrd="5" destOrd="0" presId="urn:microsoft.com/office/officeart/2018/2/layout/IconVerticalSolidList"/>
    <dgm:cxn modelId="{9E3CCA48-75CA-4225-9996-49199CA921C4}" type="presParOf" srcId="{898B7F5C-D943-4170-8C2D-AC96D19374D3}" destId="{F1975012-DBE7-4202-8879-8C37457923B7}" srcOrd="6" destOrd="0" presId="urn:microsoft.com/office/officeart/2018/2/layout/IconVerticalSolidList"/>
    <dgm:cxn modelId="{5E7BEB0A-74DF-411A-959E-C69741FA956A}" type="presParOf" srcId="{F1975012-DBE7-4202-8879-8C37457923B7}" destId="{D273B138-7FF6-457D-869A-0039CCA09347}" srcOrd="0" destOrd="0" presId="urn:microsoft.com/office/officeart/2018/2/layout/IconVerticalSolidList"/>
    <dgm:cxn modelId="{CFEDD04E-9D92-4A43-B276-9E8873C16542}" type="presParOf" srcId="{F1975012-DBE7-4202-8879-8C37457923B7}" destId="{510D3AB5-7744-4EFA-A61D-B74A0545D326}" srcOrd="1" destOrd="0" presId="urn:microsoft.com/office/officeart/2018/2/layout/IconVerticalSolidList"/>
    <dgm:cxn modelId="{5BB7D8F4-565B-4572-9CFB-FC410E873F43}" type="presParOf" srcId="{F1975012-DBE7-4202-8879-8C37457923B7}" destId="{AD2379BE-60F3-450C-A80B-D7E386C6ED6D}" srcOrd="2" destOrd="0" presId="urn:microsoft.com/office/officeart/2018/2/layout/IconVerticalSolidList"/>
    <dgm:cxn modelId="{890F99C3-176F-44D7-8D7E-53E5E98FF311}" type="presParOf" srcId="{F1975012-DBE7-4202-8879-8C37457923B7}" destId="{44C61D87-8C38-4E20-9C84-CB0CB1BED7A8}" srcOrd="3" destOrd="0" presId="urn:microsoft.com/office/officeart/2018/2/layout/IconVerticalSolidList"/>
    <dgm:cxn modelId="{E55B86CE-2D5C-4777-B9FB-E098AD9670AB}" type="presParOf" srcId="{898B7F5C-D943-4170-8C2D-AC96D19374D3}" destId="{2EF69401-07B5-4DFD-9758-7AACD492A4DB}" srcOrd="7" destOrd="0" presId="urn:microsoft.com/office/officeart/2018/2/layout/IconVerticalSolidList"/>
    <dgm:cxn modelId="{ACE6150C-FF37-42C2-A81C-B583A174A4F6}" type="presParOf" srcId="{898B7F5C-D943-4170-8C2D-AC96D19374D3}" destId="{C593BD4B-8DAC-477E-A43A-554FCFDD1B32}" srcOrd="8" destOrd="0" presId="urn:microsoft.com/office/officeart/2018/2/layout/IconVerticalSolidList"/>
    <dgm:cxn modelId="{370935D6-3A28-4764-9873-1FCC27FA4000}" type="presParOf" srcId="{C593BD4B-8DAC-477E-A43A-554FCFDD1B32}" destId="{F343573A-B427-4EE8-93D3-00DE40405369}" srcOrd="0" destOrd="0" presId="urn:microsoft.com/office/officeart/2018/2/layout/IconVerticalSolidList"/>
    <dgm:cxn modelId="{57DF9A3F-3963-436B-A493-5E6730891C84}" type="presParOf" srcId="{C593BD4B-8DAC-477E-A43A-554FCFDD1B32}" destId="{DF575269-0D2F-4429-AD98-224004664122}" srcOrd="1" destOrd="0" presId="urn:microsoft.com/office/officeart/2018/2/layout/IconVerticalSolidList"/>
    <dgm:cxn modelId="{80E339F8-A46D-443D-B435-FC1A78CC5658}" type="presParOf" srcId="{C593BD4B-8DAC-477E-A43A-554FCFDD1B32}" destId="{CD302964-AC38-49BC-AFC1-3F83AFB4A477}" srcOrd="2" destOrd="0" presId="urn:microsoft.com/office/officeart/2018/2/layout/IconVerticalSolidList"/>
    <dgm:cxn modelId="{B823723D-47AE-4CD7-842A-484AD95120DE}" type="presParOf" srcId="{C593BD4B-8DAC-477E-A43A-554FCFDD1B32}" destId="{2FD6197F-36D0-4682-B21B-68082BA45FE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6ED3DB-0F8F-40AE-A73D-739F02468C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5989DA-81EA-49D4-A18A-6F2034ED3293}">
      <dgm:prSet/>
      <dgm:spPr/>
      <dgm:t>
        <a:bodyPr/>
        <a:lstStyle/>
        <a:p>
          <a:r>
            <a:rPr lang="ru-KZ" b="0" i="0" dirty="0" err="1"/>
            <a:t>Біз</a:t>
          </a:r>
          <a:r>
            <a:rPr lang="ru-KZ" b="0" i="0" dirty="0"/>
            <a:t> </a:t>
          </a:r>
          <a:r>
            <a:rPr lang="ru-KZ" b="0" i="0" dirty="0" err="1"/>
            <a:t>қарадық</a:t>
          </a:r>
          <a:r>
            <a:rPr lang="ru-KZ" b="0" i="0" dirty="0"/>
            <a:t>:</a:t>
          </a:r>
          <a:endParaRPr lang="en-US" dirty="0"/>
        </a:p>
      </dgm:t>
    </dgm:pt>
    <dgm:pt modelId="{8072A2E5-CD00-4E1F-B536-4976EDF9DF67}" type="parTrans" cxnId="{95EDCDB2-C32C-42CA-B40E-4D46A5EF9344}">
      <dgm:prSet/>
      <dgm:spPr/>
      <dgm:t>
        <a:bodyPr/>
        <a:lstStyle/>
        <a:p>
          <a:endParaRPr lang="en-US"/>
        </a:p>
      </dgm:t>
    </dgm:pt>
    <dgm:pt modelId="{A02503CC-C39F-49A6-B594-AC314A3455C5}" type="sibTrans" cxnId="{95EDCDB2-C32C-42CA-B40E-4D46A5EF9344}">
      <dgm:prSet/>
      <dgm:spPr/>
      <dgm:t>
        <a:bodyPr/>
        <a:lstStyle/>
        <a:p>
          <a:endParaRPr lang="en-US"/>
        </a:p>
      </dgm:t>
    </dgm:pt>
    <dgm:pt modelId="{9C1D35B1-DACB-42EB-B43A-F2CF779D9F60}">
      <dgm:prSet/>
      <dgm:spPr/>
      <dgm:t>
        <a:bodyPr/>
        <a:lstStyle/>
        <a:p>
          <a:r>
            <a:rPr lang="ru-RU" b="1" i="0"/>
            <a:t>класстарды анықтау және объектілерді құру синтаксисі;</a:t>
          </a:r>
          <a:endParaRPr lang="en-US" dirty="0"/>
        </a:p>
      </dgm:t>
    </dgm:pt>
    <dgm:pt modelId="{13A689BB-31C7-4A03-9841-2F6C093FD64F}" type="sibTrans" cxnId="{CDD84689-DDE1-40CA-9454-D3177704947E}">
      <dgm:prSet/>
      <dgm:spPr/>
      <dgm:t>
        <a:bodyPr/>
        <a:lstStyle/>
        <a:p>
          <a:endParaRPr lang="en-US"/>
        </a:p>
      </dgm:t>
    </dgm:pt>
    <dgm:pt modelId="{2F08249E-00C8-48F6-AFBE-D4F72366C3D2}" type="parTrans" cxnId="{CDD84689-DDE1-40CA-9454-D3177704947E}">
      <dgm:prSet/>
      <dgm:spPr/>
      <dgm:t>
        <a:bodyPr/>
        <a:lstStyle/>
        <a:p>
          <a:endParaRPr lang="en-US"/>
        </a:p>
      </dgm:t>
    </dgm:pt>
    <dgm:pt modelId="{A72E1A93-8A57-4EBC-A1BE-91A9881C437B}">
      <dgm:prSet/>
      <dgm:spPr/>
      <dgm:t>
        <a:bodyPr/>
        <a:lstStyle/>
        <a:p>
          <a:r>
            <a:rPr lang="ru-KZ" b="1" i="0"/>
            <a:t>класс атрибуттары мен әдістері;</a:t>
          </a:r>
          <a:endParaRPr lang="en-US" dirty="0"/>
        </a:p>
      </dgm:t>
    </dgm:pt>
    <dgm:pt modelId="{8DA7B453-D1CC-4CEA-8CB1-B73C9348BA7B}" type="sibTrans" cxnId="{E91BAB49-BDA5-4BC4-BE28-1C85C9DCF85D}">
      <dgm:prSet/>
      <dgm:spPr/>
      <dgm:t>
        <a:bodyPr/>
        <a:lstStyle/>
        <a:p>
          <a:endParaRPr lang="en-US"/>
        </a:p>
      </dgm:t>
    </dgm:pt>
    <dgm:pt modelId="{AABECCBB-2A8E-4CE5-97E8-2569058F4E92}" type="parTrans" cxnId="{E91BAB49-BDA5-4BC4-BE28-1C85C9DCF85D}">
      <dgm:prSet/>
      <dgm:spPr/>
      <dgm:t>
        <a:bodyPr/>
        <a:lstStyle/>
        <a:p>
          <a:endParaRPr lang="en-US"/>
        </a:p>
      </dgm:t>
    </dgm:pt>
    <dgm:pt modelId="{1A527419-E1E7-49A7-B03C-DB5D35AC46C0}">
      <dgm:prSet/>
      <dgm:spPr/>
      <dgm:t>
        <a:bodyPr/>
        <a:lstStyle/>
        <a:p>
          <a:r>
            <a:rPr lang="ru-RU" b="1" i="0" dirty="0" err="1"/>
            <a:t>self</a:t>
          </a:r>
          <a:r>
            <a:rPr lang="ru-RU" b="1" i="0" dirty="0"/>
            <a:t> </a:t>
          </a:r>
          <a:r>
            <a:rPr lang="ru-KZ" b="1" i="0" dirty="0" err="1"/>
            <a:t>пайдалану</a:t>
          </a:r>
          <a:r>
            <a:rPr lang="ru-KZ" b="1" i="0" dirty="0"/>
            <a:t>;</a:t>
          </a:r>
          <a:r>
            <a:rPr lang="ru-RU" b="1" i="0" dirty="0"/>
            <a:t>;</a:t>
          </a:r>
          <a:endParaRPr lang="en-US" dirty="0"/>
        </a:p>
      </dgm:t>
    </dgm:pt>
    <dgm:pt modelId="{D6DE17DE-EAB9-42D0-BE92-3275A5D46E5D}" type="sibTrans" cxnId="{F2971E72-E0CE-45B2-B083-8FC20E6B56F1}">
      <dgm:prSet/>
      <dgm:spPr/>
      <dgm:t>
        <a:bodyPr/>
        <a:lstStyle/>
        <a:p>
          <a:endParaRPr lang="en-US"/>
        </a:p>
      </dgm:t>
    </dgm:pt>
    <dgm:pt modelId="{72406E31-8996-452F-95A5-6FF943E47D3C}" type="parTrans" cxnId="{F2971E72-E0CE-45B2-B083-8FC20E6B56F1}">
      <dgm:prSet/>
      <dgm:spPr/>
      <dgm:t>
        <a:bodyPr/>
        <a:lstStyle/>
        <a:p>
          <a:endParaRPr lang="en-US"/>
        </a:p>
      </dgm:t>
    </dgm:pt>
    <dgm:pt modelId="{1177DE57-56CB-4061-9963-EDDD5AFE87EC}">
      <dgm:prSet/>
      <dgm:spPr/>
      <dgm:t>
        <a:bodyPr/>
        <a:lstStyle/>
        <a:p>
          <a:r>
            <a:rPr lang="en-US" b="0" i="0" dirty="0"/>
            <a:t>OOP </a:t>
          </a:r>
          <a:r>
            <a:rPr lang="ru-KZ" b="0" i="0" dirty="0" err="1"/>
            <a:t>пайдалы</a:t>
          </a:r>
          <a:r>
            <a:rPr lang="ru-KZ" b="0" i="0" dirty="0"/>
            <a:t> </a:t>
          </a:r>
          <a:r>
            <a:rPr lang="ru-KZ" b="0" i="0" dirty="0" err="1"/>
            <a:t>болуы</a:t>
          </a:r>
          <a:r>
            <a:rPr lang="ru-KZ" b="0" i="0" dirty="0"/>
            <a:t> </a:t>
          </a:r>
          <a:r>
            <a:rPr lang="ru-KZ" b="0" i="0" dirty="0" err="1"/>
            <a:t>мүмкін</a:t>
          </a:r>
          <a:r>
            <a:rPr lang="ru-KZ" b="0" i="0" dirty="0"/>
            <a:t> </a:t>
          </a:r>
          <a:r>
            <a:rPr lang="ru-KZ" b="0" i="0" dirty="0" err="1"/>
            <a:t>мысалдар</a:t>
          </a:r>
          <a:r>
            <a:rPr lang="ru-RU" b="0" i="0" dirty="0"/>
            <a:t>.</a:t>
          </a:r>
          <a:endParaRPr lang="en-US" dirty="0"/>
        </a:p>
      </dgm:t>
    </dgm:pt>
    <dgm:pt modelId="{63D3E326-8CCD-4767-A241-9BCB6B9A0858}" type="sibTrans" cxnId="{5E150C4A-D2FD-4600-8383-16AA372AC38E}">
      <dgm:prSet/>
      <dgm:spPr/>
      <dgm:t>
        <a:bodyPr/>
        <a:lstStyle/>
        <a:p>
          <a:endParaRPr lang="en-US"/>
        </a:p>
      </dgm:t>
    </dgm:pt>
    <dgm:pt modelId="{9AD448DB-7CDB-4CCA-8DFA-5F3BCC5BA15A}" type="parTrans" cxnId="{5E150C4A-D2FD-4600-8383-16AA372AC38E}">
      <dgm:prSet/>
      <dgm:spPr/>
      <dgm:t>
        <a:bodyPr/>
        <a:lstStyle/>
        <a:p>
          <a:endParaRPr lang="en-US"/>
        </a:p>
      </dgm:t>
    </dgm:pt>
    <dgm:pt modelId="{416B4662-1A0D-4060-801B-C92D01A9CD14}" type="pres">
      <dgm:prSet presAssocID="{FF6ED3DB-0F8F-40AE-A73D-739F02468CFB}" presName="vert0" presStyleCnt="0">
        <dgm:presLayoutVars>
          <dgm:dir/>
          <dgm:animOne val="branch"/>
          <dgm:animLvl val="lvl"/>
        </dgm:presLayoutVars>
      </dgm:prSet>
      <dgm:spPr/>
    </dgm:pt>
    <dgm:pt modelId="{2BF934A3-76D7-4125-A3E0-8A20AFF0D501}" type="pres">
      <dgm:prSet presAssocID="{9D5989DA-81EA-49D4-A18A-6F2034ED3293}" presName="thickLine" presStyleLbl="alignNode1" presStyleIdx="0" presStyleCnt="5"/>
      <dgm:spPr/>
    </dgm:pt>
    <dgm:pt modelId="{244A5EF4-7056-4A43-9B2E-CC5E945F3A99}" type="pres">
      <dgm:prSet presAssocID="{9D5989DA-81EA-49D4-A18A-6F2034ED3293}" presName="horz1" presStyleCnt="0"/>
      <dgm:spPr/>
    </dgm:pt>
    <dgm:pt modelId="{02266A21-44CD-4699-BD2F-C5EF67C84BF9}" type="pres">
      <dgm:prSet presAssocID="{9D5989DA-81EA-49D4-A18A-6F2034ED3293}" presName="tx1" presStyleLbl="revTx" presStyleIdx="0" presStyleCnt="5"/>
      <dgm:spPr/>
    </dgm:pt>
    <dgm:pt modelId="{8647795A-34A0-4249-83A4-46E6ACF97638}" type="pres">
      <dgm:prSet presAssocID="{9D5989DA-81EA-49D4-A18A-6F2034ED3293}" presName="vert1" presStyleCnt="0"/>
      <dgm:spPr/>
    </dgm:pt>
    <dgm:pt modelId="{320CEB46-3B23-4F24-B703-C264959B6A9F}" type="pres">
      <dgm:prSet presAssocID="{9C1D35B1-DACB-42EB-B43A-F2CF779D9F60}" presName="thickLine" presStyleLbl="alignNode1" presStyleIdx="1" presStyleCnt="5"/>
      <dgm:spPr/>
    </dgm:pt>
    <dgm:pt modelId="{483FF007-4C66-4CB4-89AA-EA4E3119A6E3}" type="pres">
      <dgm:prSet presAssocID="{9C1D35B1-DACB-42EB-B43A-F2CF779D9F60}" presName="horz1" presStyleCnt="0"/>
      <dgm:spPr/>
    </dgm:pt>
    <dgm:pt modelId="{0E60CC9D-64D1-473C-8FB6-4A1489E58EBC}" type="pres">
      <dgm:prSet presAssocID="{9C1D35B1-DACB-42EB-B43A-F2CF779D9F60}" presName="tx1" presStyleLbl="revTx" presStyleIdx="1" presStyleCnt="5"/>
      <dgm:spPr/>
    </dgm:pt>
    <dgm:pt modelId="{630012C5-0385-4585-944E-07013B607471}" type="pres">
      <dgm:prSet presAssocID="{9C1D35B1-DACB-42EB-B43A-F2CF779D9F60}" presName="vert1" presStyleCnt="0"/>
      <dgm:spPr/>
    </dgm:pt>
    <dgm:pt modelId="{B9CAE2A4-DD96-405B-9D22-A005C2588A59}" type="pres">
      <dgm:prSet presAssocID="{A72E1A93-8A57-4EBC-A1BE-91A9881C437B}" presName="thickLine" presStyleLbl="alignNode1" presStyleIdx="2" presStyleCnt="5"/>
      <dgm:spPr/>
    </dgm:pt>
    <dgm:pt modelId="{C89B0453-17C0-4298-A144-F7FBBDD30CEA}" type="pres">
      <dgm:prSet presAssocID="{A72E1A93-8A57-4EBC-A1BE-91A9881C437B}" presName="horz1" presStyleCnt="0"/>
      <dgm:spPr/>
    </dgm:pt>
    <dgm:pt modelId="{2554D3A6-B554-4131-8143-D3D54A514FF8}" type="pres">
      <dgm:prSet presAssocID="{A72E1A93-8A57-4EBC-A1BE-91A9881C437B}" presName="tx1" presStyleLbl="revTx" presStyleIdx="2" presStyleCnt="5"/>
      <dgm:spPr/>
    </dgm:pt>
    <dgm:pt modelId="{10D8140C-C357-4457-8D32-0B71BABD9200}" type="pres">
      <dgm:prSet presAssocID="{A72E1A93-8A57-4EBC-A1BE-91A9881C437B}" presName="vert1" presStyleCnt="0"/>
      <dgm:spPr/>
    </dgm:pt>
    <dgm:pt modelId="{102B35A3-7F57-4A58-8EC5-08F8B76C768D}" type="pres">
      <dgm:prSet presAssocID="{1A527419-E1E7-49A7-B03C-DB5D35AC46C0}" presName="thickLine" presStyleLbl="alignNode1" presStyleIdx="3" presStyleCnt="5"/>
      <dgm:spPr/>
    </dgm:pt>
    <dgm:pt modelId="{DF6B9542-A9C1-423F-9C20-F4D3D9320E96}" type="pres">
      <dgm:prSet presAssocID="{1A527419-E1E7-49A7-B03C-DB5D35AC46C0}" presName="horz1" presStyleCnt="0"/>
      <dgm:spPr/>
    </dgm:pt>
    <dgm:pt modelId="{473A6C46-92EB-494D-8074-95ED7F1AC975}" type="pres">
      <dgm:prSet presAssocID="{1A527419-E1E7-49A7-B03C-DB5D35AC46C0}" presName="tx1" presStyleLbl="revTx" presStyleIdx="3" presStyleCnt="5"/>
      <dgm:spPr/>
    </dgm:pt>
    <dgm:pt modelId="{FE1BBE2A-0F6B-431B-B882-7D6A62B3C2C2}" type="pres">
      <dgm:prSet presAssocID="{1A527419-E1E7-49A7-B03C-DB5D35AC46C0}" presName="vert1" presStyleCnt="0"/>
      <dgm:spPr/>
    </dgm:pt>
    <dgm:pt modelId="{C2E4D7AF-D1A7-402E-A70A-984B1A624301}" type="pres">
      <dgm:prSet presAssocID="{1177DE57-56CB-4061-9963-EDDD5AFE87EC}" presName="thickLine" presStyleLbl="alignNode1" presStyleIdx="4" presStyleCnt="5"/>
      <dgm:spPr/>
    </dgm:pt>
    <dgm:pt modelId="{76A8C2D9-6136-45CE-B685-2BAB48940ABB}" type="pres">
      <dgm:prSet presAssocID="{1177DE57-56CB-4061-9963-EDDD5AFE87EC}" presName="horz1" presStyleCnt="0"/>
      <dgm:spPr/>
    </dgm:pt>
    <dgm:pt modelId="{DDA71EC3-7C80-4015-A1EE-B251E512A0EC}" type="pres">
      <dgm:prSet presAssocID="{1177DE57-56CB-4061-9963-EDDD5AFE87EC}" presName="tx1" presStyleLbl="revTx" presStyleIdx="4" presStyleCnt="5"/>
      <dgm:spPr/>
    </dgm:pt>
    <dgm:pt modelId="{C6781F75-CCEB-4109-8852-A9451410831E}" type="pres">
      <dgm:prSet presAssocID="{1177DE57-56CB-4061-9963-EDDD5AFE87EC}" presName="vert1" presStyleCnt="0"/>
      <dgm:spPr/>
    </dgm:pt>
  </dgm:ptLst>
  <dgm:cxnLst>
    <dgm:cxn modelId="{EF26B140-828A-44E8-8D7F-9BBBD6338E69}" type="presOf" srcId="{FF6ED3DB-0F8F-40AE-A73D-739F02468CFB}" destId="{416B4662-1A0D-4060-801B-C92D01A9CD14}" srcOrd="0" destOrd="0" presId="urn:microsoft.com/office/officeart/2008/layout/LinedList"/>
    <dgm:cxn modelId="{E91BAB49-BDA5-4BC4-BE28-1C85C9DCF85D}" srcId="{FF6ED3DB-0F8F-40AE-A73D-739F02468CFB}" destId="{A72E1A93-8A57-4EBC-A1BE-91A9881C437B}" srcOrd="2" destOrd="0" parTransId="{AABECCBB-2A8E-4CE5-97E8-2569058F4E92}" sibTransId="{8DA7B453-D1CC-4CEA-8CB1-B73C9348BA7B}"/>
    <dgm:cxn modelId="{5E150C4A-D2FD-4600-8383-16AA372AC38E}" srcId="{FF6ED3DB-0F8F-40AE-A73D-739F02468CFB}" destId="{1177DE57-56CB-4061-9963-EDDD5AFE87EC}" srcOrd="4" destOrd="0" parTransId="{9AD448DB-7CDB-4CCA-8DFA-5F3BCC5BA15A}" sibTransId="{63D3E326-8CCD-4767-A241-9BCB6B9A0858}"/>
    <dgm:cxn modelId="{F2971E72-E0CE-45B2-B083-8FC20E6B56F1}" srcId="{FF6ED3DB-0F8F-40AE-A73D-739F02468CFB}" destId="{1A527419-E1E7-49A7-B03C-DB5D35AC46C0}" srcOrd="3" destOrd="0" parTransId="{72406E31-8996-452F-95A5-6FF943E47D3C}" sibTransId="{D6DE17DE-EAB9-42D0-BE92-3275A5D46E5D}"/>
    <dgm:cxn modelId="{CDD84689-DDE1-40CA-9454-D3177704947E}" srcId="{FF6ED3DB-0F8F-40AE-A73D-739F02468CFB}" destId="{9C1D35B1-DACB-42EB-B43A-F2CF779D9F60}" srcOrd="1" destOrd="0" parTransId="{2F08249E-00C8-48F6-AFBE-D4F72366C3D2}" sibTransId="{13A689BB-31C7-4A03-9841-2F6C093FD64F}"/>
    <dgm:cxn modelId="{DDAEF2A4-B35C-4299-B63F-80D52CE4CB1A}" type="presOf" srcId="{1177DE57-56CB-4061-9963-EDDD5AFE87EC}" destId="{DDA71EC3-7C80-4015-A1EE-B251E512A0EC}" srcOrd="0" destOrd="0" presId="urn:microsoft.com/office/officeart/2008/layout/LinedList"/>
    <dgm:cxn modelId="{95EDCDB2-C32C-42CA-B40E-4D46A5EF9344}" srcId="{FF6ED3DB-0F8F-40AE-A73D-739F02468CFB}" destId="{9D5989DA-81EA-49D4-A18A-6F2034ED3293}" srcOrd="0" destOrd="0" parTransId="{8072A2E5-CD00-4E1F-B536-4976EDF9DF67}" sibTransId="{A02503CC-C39F-49A6-B594-AC314A3455C5}"/>
    <dgm:cxn modelId="{27C696C8-4DA6-4B97-B860-C4CBDA84BC66}" type="presOf" srcId="{9C1D35B1-DACB-42EB-B43A-F2CF779D9F60}" destId="{0E60CC9D-64D1-473C-8FB6-4A1489E58EBC}" srcOrd="0" destOrd="0" presId="urn:microsoft.com/office/officeart/2008/layout/LinedList"/>
    <dgm:cxn modelId="{D91E9FD5-3EA5-4541-9F9E-CC83FC7992AD}" type="presOf" srcId="{A72E1A93-8A57-4EBC-A1BE-91A9881C437B}" destId="{2554D3A6-B554-4131-8143-D3D54A514FF8}" srcOrd="0" destOrd="0" presId="urn:microsoft.com/office/officeart/2008/layout/LinedList"/>
    <dgm:cxn modelId="{32C5E7E0-36D4-4442-9425-4E3376A4FEEC}" type="presOf" srcId="{1A527419-E1E7-49A7-B03C-DB5D35AC46C0}" destId="{473A6C46-92EB-494D-8074-95ED7F1AC975}" srcOrd="0" destOrd="0" presId="urn:microsoft.com/office/officeart/2008/layout/LinedList"/>
    <dgm:cxn modelId="{255EA7F3-F589-4474-9026-1864CCFBE499}" type="presOf" srcId="{9D5989DA-81EA-49D4-A18A-6F2034ED3293}" destId="{02266A21-44CD-4699-BD2F-C5EF67C84BF9}" srcOrd="0" destOrd="0" presId="urn:microsoft.com/office/officeart/2008/layout/LinedList"/>
    <dgm:cxn modelId="{9434CFA6-2350-4CDB-B53C-7C856CEEE11B}" type="presParOf" srcId="{416B4662-1A0D-4060-801B-C92D01A9CD14}" destId="{2BF934A3-76D7-4125-A3E0-8A20AFF0D501}" srcOrd="0" destOrd="0" presId="urn:microsoft.com/office/officeart/2008/layout/LinedList"/>
    <dgm:cxn modelId="{650C9BAF-5C35-4AB2-843E-693B37F9966D}" type="presParOf" srcId="{416B4662-1A0D-4060-801B-C92D01A9CD14}" destId="{244A5EF4-7056-4A43-9B2E-CC5E945F3A99}" srcOrd="1" destOrd="0" presId="urn:microsoft.com/office/officeart/2008/layout/LinedList"/>
    <dgm:cxn modelId="{65C42AAC-1AF4-41B0-836F-49E64934B9AD}" type="presParOf" srcId="{244A5EF4-7056-4A43-9B2E-CC5E945F3A99}" destId="{02266A21-44CD-4699-BD2F-C5EF67C84BF9}" srcOrd="0" destOrd="0" presId="urn:microsoft.com/office/officeart/2008/layout/LinedList"/>
    <dgm:cxn modelId="{EFF4D0CC-64C0-45D0-918B-CD5CFB694820}" type="presParOf" srcId="{244A5EF4-7056-4A43-9B2E-CC5E945F3A99}" destId="{8647795A-34A0-4249-83A4-46E6ACF97638}" srcOrd="1" destOrd="0" presId="urn:microsoft.com/office/officeart/2008/layout/LinedList"/>
    <dgm:cxn modelId="{76C15863-EAAC-4584-89FD-D0F06D3184C9}" type="presParOf" srcId="{416B4662-1A0D-4060-801B-C92D01A9CD14}" destId="{320CEB46-3B23-4F24-B703-C264959B6A9F}" srcOrd="2" destOrd="0" presId="urn:microsoft.com/office/officeart/2008/layout/LinedList"/>
    <dgm:cxn modelId="{012CCF9B-EC73-4B8E-8531-96D5F5088A5E}" type="presParOf" srcId="{416B4662-1A0D-4060-801B-C92D01A9CD14}" destId="{483FF007-4C66-4CB4-89AA-EA4E3119A6E3}" srcOrd="3" destOrd="0" presId="urn:microsoft.com/office/officeart/2008/layout/LinedList"/>
    <dgm:cxn modelId="{3606CC55-0BAB-4286-9EE1-277536D28442}" type="presParOf" srcId="{483FF007-4C66-4CB4-89AA-EA4E3119A6E3}" destId="{0E60CC9D-64D1-473C-8FB6-4A1489E58EBC}" srcOrd="0" destOrd="0" presId="urn:microsoft.com/office/officeart/2008/layout/LinedList"/>
    <dgm:cxn modelId="{88E5AA4A-EFD4-4E89-A2EF-08BC363B116D}" type="presParOf" srcId="{483FF007-4C66-4CB4-89AA-EA4E3119A6E3}" destId="{630012C5-0385-4585-944E-07013B607471}" srcOrd="1" destOrd="0" presId="urn:microsoft.com/office/officeart/2008/layout/LinedList"/>
    <dgm:cxn modelId="{C5E534F9-512E-4104-906A-EC61EF48D275}" type="presParOf" srcId="{416B4662-1A0D-4060-801B-C92D01A9CD14}" destId="{B9CAE2A4-DD96-405B-9D22-A005C2588A59}" srcOrd="4" destOrd="0" presId="urn:microsoft.com/office/officeart/2008/layout/LinedList"/>
    <dgm:cxn modelId="{F93558E5-E083-4660-88A1-9F23215E866C}" type="presParOf" srcId="{416B4662-1A0D-4060-801B-C92D01A9CD14}" destId="{C89B0453-17C0-4298-A144-F7FBBDD30CEA}" srcOrd="5" destOrd="0" presId="urn:microsoft.com/office/officeart/2008/layout/LinedList"/>
    <dgm:cxn modelId="{0C48CD2F-A550-4116-A08A-FA97BFDC3237}" type="presParOf" srcId="{C89B0453-17C0-4298-A144-F7FBBDD30CEA}" destId="{2554D3A6-B554-4131-8143-D3D54A514FF8}" srcOrd="0" destOrd="0" presId="urn:microsoft.com/office/officeart/2008/layout/LinedList"/>
    <dgm:cxn modelId="{6A3A393D-77F4-444E-86A0-CBC1E023B056}" type="presParOf" srcId="{C89B0453-17C0-4298-A144-F7FBBDD30CEA}" destId="{10D8140C-C357-4457-8D32-0B71BABD9200}" srcOrd="1" destOrd="0" presId="urn:microsoft.com/office/officeart/2008/layout/LinedList"/>
    <dgm:cxn modelId="{0A9A9895-CB1C-4E36-A97A-C0B5E5B96963}" type="presParOf" srcId="{416B4662-1A0D-4060-801B-C92D01A9CD14}" destId="{102B35A3-7F57-4A58-8EC5-08F8B76C768D}" srcOrd="6" destOrd="0" presId="urn:microsoft.com/office/officeart/2008/layout/LinedList"/>
    <dgm:cxn modelId="{1B418EAB-BB7A-406B-AEEA-BC4808E89CCB}" type="presParOf" srcId="{416B4662-1A0D-4060-801B-C92D01A9CD14}" destId="{DF6B9542-A9C1-423F-9C20-F4D3D9320E96}" srcOrd="7" destOrd="0" presId="urn:microsoft.com/office/officeart/2008/layout/LinedList"/>
    <dgm:cxn modelId="{80741833-95A7-4C1A-BBC0-6C5EAF306B25}" type="presParOf" srcId="{DF6B9542-A9C1-423F-9C20-F4D3D9320E96}" destId="{473A6C46-92EB-494D-8074-95ED7F1AC975}" srcOrd="0" destOrd="0" presId="urn:microsoft.com/office/officeart/2008/layout/LinedList"/>
    <dgm:cxn modelId="{2CB7958E-E09E-49D6-9175-ADB47A9CAA9E}" type="presParOf" srcId="{DF6B9542-A9C1-423F-9C20-F4D3D9320E96}" destId="{FE1BBE2A-0F6B-431B-B882-7D6A62B3C2C2}" srcOrd="1" destOrd="0" presId="urn:microsoft.com/office/officeart/2008/layout/LinedList"/>
    <dgm:cxn modelId="{CA02BE1E-3672-45B2-8474-E124DA6A5CFB}" type="presParOf" srcId="{416B4662-1A0D-4060-801B-C92D01A9CD14}" destId="{C2E4D7AF-D1A7-402E-A70A-984B1A624301}" srcOrd="8" destOrd="0" presId="urn:microsoft.com/office/officeart/2008/layout/LinedList"/>
    <dgm:cxn modelId="{8E592141-DBCC-4DA6-AA90-7777F8FC51FD}" type="presParOf" srcId="{416B4662-1A0D-4060-801B-C92D01A9CD14}" destId="{76A8C2D9-6136-45CE-B685-2BAB48940ABB}" srcOrd="9" destOrd="0" presId="urn:microsoft.com/office/officeart/2008/layout/LinedList"/>
    <dgm:cxn modelId="{64180710-00FD-44DE-826D-978409DE1BB3}" type="presParOf" srcId="{76A8C2D9-6136-45CE-B685-2BAB48940ABB}" destId="{DDA71EC3-7C80-4015-A1EE-B251E512A0EC}" srcOrd="0" destOrd="0" presId="urn:microsoft.com/office/officeart/2008/layout/LinedList"/>
    <dgm:cxn modelId="{12E42E2E-E11F-4BFA-BC33-B31FEC83546B}" type="presParOf" srcId="{76A8C2D9-6136-45CE-B685-2BAB48940ABB}" destId="{C6781F75-CCEB-4109-8852-A9451410831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D30B5-8263-4CBB-810F-8CED3A07A59B}">
      <dsp:nvSpPr>
        <dsp:cNvPr id="0" name=""/>
        <dsp:cNvSpPr/>
      </dsp:nvSpPr>
      <dsp:spPr>
        <a:xfrm>
          <a:off x="0" y="3404"/>
          <a:ext cx="10515600" cy="7251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3D0A2C-2D5F-442F-8FC5-64E3102B1DEC}">
      <dsp:nvSpPr>
        <dsp:cNvPr id="0" name=""/>
        <dsp:cNvSpPr/>
      </dsp:nvSpPr>
      <dsp:spPr>
        <a:xfrm>
          <a:off x="219348" y="166556"/>
          <a:ext cx="398815" cy="39881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C3A8C-DD28-4D8D-94CD-89876ED11CAD}">
      <dsp:nvSpPr>
        <dsp:cNvPr id="0" name=""/>
        <dsp:cNvSpPr/>
      </dsp:nvSpPr>
      <dsp:spPr>
        <a:xfrm>
          <a:off x="837512" y="3404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900" b="0" i="0" kern="1200" dirty="0" err="1"/>
            <a:t>Алдыңғы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бөлімде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біз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сыныптарды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анықтауды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және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объектілерді</a:t>
          </a:r>
          <a:r>
            <a:rPr lang="ru-KZ" sz="1900" b="0" i="0" kern="1200" dirty="0"/>
            <a:t> </a:t>
          </a:r>
          <a:r>
            <a:rPr lang="ru-KZ" sz="1900" b="0" i="0" kern="1200" dirty="0" err="1"/>
            <a:t>құруды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үйрендік</a:t>
          </a:r>
          <a:r>
            <a:rPr lang="ru-RU" sz="1900" b="0" i="0" kern="1200" dirty="0"/>
            <a:t>. </a:t>
          </a:r>
          <a:endParaRPr lang="en-US" sz="1900" kern="1200" dirty="0"/>
        </a:p>
      </dsp:txBody>
      <dsp:txXfrm>
        <a:off x="837512" y="3404"/>
        <a:ext cx="9678087" cy="725119"/>
      </dsp:txXfrm>
    </dsp:sp>
    <dsp:sp modelId="{1F3CB356-FF0E-46F2-80EB-EBB2836213B4}">
      <dsp:nvSpPr>
        <dsp:cNvPr id="0" name=""/>
        <dsp:cNvSpPr/>
      </dsp:nvSpPr>
      <dsp:spPr>
        <a:xfrm>
          <a:off x="0" y="909803"/>
          <a:ext cx="10515600" cy="7251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5F91C4-3285-4F47-828C-89C83CFA2322}">
      <dsp:nvSpPr>
        <dsp:cNvPr id="0" name=""/>
        <dsp:cNvSpPr/>
      </dsp:nvSpPr>
      <dsp:spPr>
        <a:xfrm>
          <a:off x="219348" y="1072955"/>
          <a:ext cx="398815" cy="3988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6822F-2F3D-4798-A20F-45EEBB8B7102}">
      <dsp:nvSpPr>
        <dsp:cNvPr id="0" name=""/>
        <dsp:cNvSpPr/>
      </dsp:nvSpPr>
      <dsp:spPr>
        <a:xfrm>
          <a:off x="837512" y="909803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900" b="0" i="0" kern="1200" dirty="0" err="1"/>
            <a:t>Олардың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негізгі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міндеті</a:t>
          </a:r>
          <a:r>
            <a:rPr lang="ru-KZ" sz="1900" b="0" i="0" kern="1200" dirty="0"/>
            <a:t> - </a:t>
          </a:r>
          <a:r>
            <a:rPr lang="ru-KZ" sz="1900" b="0" i="0" kern="1200" dirty="0" err="1"/>
            <a:t>деректер</a:t>
          </a:r>
          <a:r>
            <a:rPr lang="ru-KZ" sz="1900" b="0" i="0" kern="1200" dirty="0"/>
            <a:t> мен </a:t>
          </a:r>
          <a:r>
            <a:rPr lang="ru-KZ" sz="1900" b="0" i="0" kern="1200" dirty="0" err="1"/>
            <a:t>ондағы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әрекеттерді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біріктіру</a:t>
          </a:r>
          <a:r>
            <a:rPr lang="ru-RU" sz="1900" b="0" i="0" kern="1200" dirty="0"/>
            <a:t>. </a:t>
          </a:r>
          <a:endParaRPr lang="en-US" sz="1900" kern="1200" dirty="0"/>
        </a:p>
      </dsp:txBody>
      <dsp:txXfrm>
        <a:off x="837512" y="909803"/>
        <a:ext cx="9678087" cy="725119"/>
      </dsp:txXfrm>
    </dsp:sp>
    <dsp:sp modelId="{62908617-DE8B-41C3-8530-9DC7065404F1}">
      <dsp:nvSpPr>
        <dsp:cNvPr id="0" name=""/>
        <dsp:cNvSpPr/>
      </dsp:nvSpPr>
      <dsp:spPr>
        <a:xfrm>
          <a:off x="0" y="1816202"/>
          <a:ext cx="10515600" cy="7251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17F44-00F0-4C55-9943-5EAFAF7F0BBA}">
      <dsp:nvSpPr>
        <dsp:cNvPr id="0" name=""/>
        <dsp:cNvSpPr/>
      </dsp:nvSpPr>
      <dsp:spPr>
        <a:xfrm>
          <a:off x="219348" y="1979354"/>
          <a:ext cx="398815" cy="39881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720F4F-6017-4A2F-B9C2-AC06AD13C310}">
      <dsp:nvSpPr>
        <dsp:cNvPr id="0" name=""/>
        <dsp:cNvSpPr/>
      </dsp:nvSpPr>
      <dsp:spPr>
        <a:xfrm>
          <a:off x="837512" y="1816202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900" b="0" i="0" kern="1200" dirty="0" err="1"/>
            <a:t>Дәл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осындай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мәселелерді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тұрақты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функциялар</a:t>
          </a:r>
          <a:r>
            <a:rPr lang="ru-KZ" sz="1900" b="0" i="0" kern="1200" dirty="0"/>
            <a:t> мен </a:t>
          </a:r>
          <a:r>
            <a:rPr lang="ru-KZ" sz="1900" b="0" i="0" kern="1200" dirty="0" err="1"/>
            <a:t>жинақтарды</a:t>
          </a:r>
          <a:r>
            <a:rPr lang="ru-KZ" sz="1900" b="0" i="0" kern="1200" dirty="0"/>
            <a:t> (</a:t>
          </a:r>
          <a:r>
            <a:rPr lang="ru-KZ" sz="1900" b="0" i="0" kern="1200" dirty="0" err="1"/>
            <a:t>сөздіктер</a:t>
          </a:r>
          <a:r>
            <a:rPr lang="ru-KZ" sz="1900" b="0" i="0" kern="1200" dirty="0"/>
            <a:t>/</a:t>
          </a:r>
          <a:r>
            <a:rPr lang="ru-KZ" sz="1900" b="0" i="0" kern="1200" dirty="0" err="1"/>
            <a:t>тізімдер</a:t>
          </a:r>
          <a:r>
            <a:rPr lang="ru-KZ" sz="1900" b="0" i="0" kern="1200" dirty="0"/>
            <a:t>) </a:t>
          </a:r>
          <a:r>
            <a:rPr lang="ru-KZ" sz="1900" b="0" i="0" kern="1200" dirty="0" err="1"/>
            <a:t>пайдалану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арқылы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шешуге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болады</a:t>
          </a:r>
          <a:r>
            <a:rPr lang="ru-RU" sz="1900" b="0" i="0" kern="1200" dirty="0"/>
            <a:t>.</a:t>
          </a:r>
          <a:endParaRPr lang="en-US" sz="1900" kern="1200" dirty="0"/>
        </a:p>
      </dsp:txBody>
      <dsp:txXfrm>
        <a:off x="837512" y="1816202"/>
        <a:ext cx="9678087" cy="725119"/>
      </dsp:txXfrm>
    </dsp:sp>
    <dsp:sp modelId="{D273B138-7FF6-457D-869A-0039CCA09347}">
      <dsp:nvSpPr>
        <dsp:cNvPr id="0" name=""/>
        <dsp:cNvSpPr/>
      </dsp:nvSpPr>
      <dsp:spPr>
        <a:xfrm>
          <a:off x="0" y="2722601"/>
          <a:ext cx="10515600" cy="7251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0D3AB5-7744-4EFA-A61D-B74A0545D326}">
      <dsp:nvSpPr>
        <dsp:cNvPr id="0" name=""/>
        <dsp:cNvSpPr/>
      </dsp:nvSpPr>
      <dsp:spPr>
        <a:xfrm>
          <a:off x="219348" y="2885753"/>
          <a:ext cx="398815" cy="39881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1D87-8C38-4E20-9C84-CB0CB1BED7A8}">
      <dsp:nvSpPr>
        <dsp:cNvPr id="0" name=""/>
        <dsp:cNvSpPr/>
      </dsp:nvSpPr>
      <dsp:spPr>
        <a:xfrm>
          <a:off x="837512" y="2722601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900" b="0" i="0" kern="1200" dirty="0" err="1"/>
            <a:t>Айырмашылығы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мынада</a:t>
          </a:r>
          <a:r>
            <a:rPr lang="ru-KZ" sz="1900" b="0" i="0" kern="1200" dirty="0"/>
            <a:t>, </a:t>
          </a:r>
          <a:r>
            <a:rPr lang="ru-KZ" sz="1900" b="0" i="0" kern="1200" dirty="0" err="1"/>
            <a:t>бірқатар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тапсырмалар</a:t>
          </a:r>
          <a:r>
            <a:rPr lang="ru-KZ" sz="1900" b="0" i="0" kern="1200" dirty="0"/>
            <a:t> </a:t>
          </a:r>
          <a:r>
            <a:rPr lang="ru-KZ" sz="1900" b="0" i="0" kern="1200" dirty="0" err="1"/>
            <a:t>үшін</a:t>
          </a:r>
          <a:r>
            <a:rPr lang="ru-KZ" sz="1900" b="0" i="0" kern="1200" dirty="0"/>
            <a:t> </a:t>
          </a:r>
          <a:r>
            <a:rPr lang="en-US" sz="1900" b="0" i="0" kern="1200" dirty="0"/>
            <a:t>OOP </a:t>
          </a:r>
          <a:r>
            <a:rPr lang="ru-KZ" sz="1900" b="0" i="0" kern="1200" dirty="0" err="1"/>
            <a:t>неғұрлым</a:t>
          </a:r>
          <a:r>
            <a:rPr lang="ru-KZ" sz="1900" b="0" i="0" kern="1200" dirty="0"/>
            <a:t> </a:t>
          </a:r>
          <a:r>
            <a:rPr lang="ru-KZ" sz="1900" b="0" i="0" kern="1200" dirty="0" err="1"/>
            <a:t>қолайлы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құрал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болып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табылады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және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бұл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тапсырмаларды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оңай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шешуге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мүмкіндік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береді</a:t>
          </a:r>
          <a:r>
            <a:rPr lang="ru-KZ" sz="1900" b="0" i="0" kern="1200" dirty="0"/>
            <a:t>.</a:t>
          </a:r>
          <a:r>
            <a:rPr lang="ru-RU" sz="1900" b="0" i="0" kern="1200" dirty="0"/>
            <a:t> </a:t>
          </a:r>
          <a:endParaRPr lang="en-US" sz="1900" kern="1200" dirty="0"/>
        </a:p>
      </dsp:txBody>
      <dsp:txXfrm>
        <a:off x="837512" y="2722601"/>
        <a:ext cx="9678087" cy="725119"/>
      </dsp:txXfrm>
    </dsp:sp>
    <dsp:sp modelId="{F343573A-B427-4EE8-93D3-00DE40405369}">
      <dsp:nvSpPr>
        <dsp:cNvPr id="0" name=""/>
        <dsp:cNvSpPr/>
      </dsp:nvSpPr>
      <dsp:spPr>
        <a:xfrm>
          <a:off x="0" y="3629000"/>
          <a:ext cx="10515600" cy="72511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575269-0D2F-4429-AD98-224004664122}">
      <dsp:nvSpPr>
        <dsp:cNvPr id="0" name=""/>
        <dsp:cNvSpPr/>
      </dsp:nvSpPr>
      <dsp:spPr>
        <a:xfrm>
          <a:off x="219348" y="3792152"/>
          <a:ext cx="398815" cy="39881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6197F-36D0-4682-B21B-68082BA45FEC}">
      <dsp:nvSpPr>
        <dsp:cNvPr id="0" name=""/>
        <dsp:cNvSpPr/>
      </dsp:nvSpPr>
      <dsp:spPr>
        <a:xfrm>
          <a:off x="837512" y="3629000"/>
          <a:ext cx="9678087" cy="725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742" tIns="76742" rIns="76742" bIns="767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1900" b="0" i="0" kern="1200" dirty="0" err="1"/>
            <a:t>Қарапайым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функциялардан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сыныптарға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көшуді</a:t>
          </a:r>
          <a:r>
            <a:rPr lang="ru-KZ" sz="1900" b="0" i="0" kern="1200" dirty="0"/>
            <a:t> </a:t>
          </a:r>
          <a:r>
            <a:rPr lang="ru-KZ" sz="1900" b="0" i="0" kern="1200" dirty="0" err="1"/>
            <a:t>қарастырған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жөн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екенін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түсіну</a:t>
          </a:r>
          <a:r>
            <a:rPr lang="ru-KZ" sz="1900" b="0" i="0" kern="1200" dirty="0"/>
            <a:t> </a:t>
          </a:r>
          <a:r>
            <a:rPr lang="ru-KZ" sz="1900" b="0" i="0" kern="1200" dirty="0" err="1"/>
            <a:t>үшін</a:t>
          </a:r>
          <a:r>
            <a:rPr lang="ru-KZ" sz="1900" b="0" i="0" kern="1200" dirty="0"/>
            <a:t> </a:t>
          </a:r>
          <a:r>
            <a:rPr lang="ru-KZ" sz="1900" b="0" i="0" kern="1200" dirty="0" err="1"/>
            <a:t>тағы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бірнеше</a:t>
          </a:r>
          <a:r>
            <a:rPr lang="ru-KZ" sz="1900" b="0" i="0" kern="1200" dirty="0"/>
            <a:t> </a:t>
          </a:r>
          <a:r>
            <a:rPr lang="ru-KZ" sz="1900" b="0" i="0" kern="1200" dirty="0" err="1"/>
            <a:t>мысалды</a:t>
          </a:r>
          <a:r>
            <a:rPr lang="ru-KZ" sz="1900" b="0" i="0" kern="1200" dirty="0"/>
            <a:t> </a:t>
          </a:r>
          <a:r>
            <a:rPr lang="ru-KZ" sz="1900" b="0" i="0" kern="1200" dirty="0" err="1"/>
            <a:t>қарастырайық</a:t>
          </a:r>
          <a:r>
            <a:rPr lang="ru-RU" sz="1900" b="0" i="0" kern="1200" dirty="0"/>
            <a:t>.</a:t>
          </a:r>
          <a:endParaRPr lang="en-US" sz="1900" kern="1200" dirty="0"/>
        </a:p>
      </dsp:txBody>
      <dsp:txXfrm>
        <a:off x="837512" y="3629000"/>
        <a:ext cx="9678087" cy="7251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934A3-76D7-4125-A3E0-8A20AFF0D501}">
      <dsp:nvSpPr>
        <dsp:cNvPr id="0" name=""/>
        <dsp:cNvSpPr/>
      </dsp:nvSpPr>
      <dsp:spPr>
        <a:xfrm>
          <a:off x="0" y="531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266A21-44CD-4699-BD2F-C5EF67C84BF9}">
      <dsp:nvSpPr>
        <dsp:cNvPr id="0" name=""/>
        <dsp:cNvSpPr/>
      </dsp:nvSpPr>
      <dsp:spPr>
        <a:xfrm>
          <a:off x="0" y="531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2400" b="0" i="0" kern="1200" dirty="0" err="1"/>
            <a:t>Біз</a:t>
          </a:r>
          <a:r>
            <a:rPr lang="ru-KZ" sz="2400" b="0" i="0" kern="1200" dirty="0"/>
            <a:t> </a:t>
          </a:r>
          <a:r>
            <a:rPr lang="ru-KZ" sz="2400" b="0" i="0" kern="1200" dirty="0" err="1"/>
            <a:t>қарадық</a:t>
          </a:r>
          <a:r>
            <a:rPr lang="ru-KZ" sz="2400" b="0" i="0" kern="1200" dirty="0"/>
            <a:t>:</a:t>
          </a:r>
          <a:endParaRPr lang="en-US" sz="2400" kern="1200" dirty="0"/>
        </a:p>
      </dsp:txBody>
      <dsp:txXfrm>
        <a:off x="0" y="531"/>
        <a:ext cx="5181600" cy="870055"/>
      </dsp:txXfrm>
    </dsp:sp>
    <dsp:sp modelId="{320CEB46-3B23-4F24-B703-C264959B6A9F}">
      <dsp:nvSpPr>
        <dsp:cNvPr id="0" name=""/>
        <dsp:cNvSpPr/>
      </dsp:nvSpPr>
      <dsp:spPr>
        <a:xfrm>
          <a:off x="0" y="870586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60CC9D-64D1-473C-8FB6-4A1489E58EBC}">
      <dsp:nvSpPr>
        <dsp:cNvPr id="0" name=""/>
        <dsp:cNvSpPr/>
      </dsp:nvSpPr>
      <dsp:spPr>
        <a:xfrm>
          <a:off x="0" y="870586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/>
            <a:t>класстарды анықтау және объектілерді құру синтаксисі;</a:t>
          </a:r>
          <a:endParaRPr lang="en-US" sz="2400" kern="1200" dirty="0"/>
        </a:p>
      </dsp:txBody>
      <dsp:txXfrm>
        <a:off x="0" y="870586"/>
        <a:ext cx="5181600" cy="870055"/>
      </dsp:txXfrm>
    </dsp:sp>
    <dsp:sp modelId="{B9CAE2A4-DD96-405B-9D22-A005C2588A59}">
      <dsp:nvSpPr>
        <dsp:cNvPr id="0" name=""/>
        <dsp:cNvSpPr/>
      </dsp:nvSpPr>
      <dsp:spPr>
        <a:xfrm>
          <a:off x="0" y="1740641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54D3A6-B554-4131-8143-D3D54A514FF8}">
      <dsp:nvSpPr>
        <dsp:cNvPr id="0" name=""/>
        <dsp:cNvSpPr/>
      </dsp:nvSpPr>
      <dsp:spPr>
        <a:xfrm>
          <a:off x="0" y="1740641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KZ" sz="2400" b="1" i="0" kern="1200"/>
            <a:t>класс атрибуттары мен әдістері;</a:t>
          </a:r>
          <a:endParaRPr lang="en-US" sz="2400" kern="1200" dirty="0"/>
        </a:p>
      </dsp:txBody>
      <dsp:txXfrm>
        <a:off x="0" y="1740641"/>
        <a:ext cx="5181600" cy="870055"/>
      </dsp:txXfrm>
    </dsp:sp>
    <dsp:sp modelId="{102B35A3-7F57-4A58-8EC5-08F8B76C768D}">
      <dsp:nvSpPr>
        <dsp:cNvPr id="0" name=""/>
        <dsp:cNvSpPr/>
      </dsp:nvSpPr>
      <dsp:spPr>
        <a:xfrm>
          <a:off x="0" y="2610696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3A6C46-92EB-494D-8074-95ED7F1AC975}">
      <dsp:nvSpPr>
        <dsp:cNvPr id="0" name=""/>
        <dsp:cNvSpPr/>
      </dsp:nvSpPr>
      <dsp:spPr>
        <a:xfrm>
          <a:off x="0" y="2610696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 err="1"/>
            <a:t>self</a:t>
          </a:r>
          <a:r>
            <a:rPr lang="ru-RU" sz="2400" b="1" i="0" kern="1200" dirty="0"/>
            <a:t> </a:t>
          </a:r>
          <a:r>
            <a:rPr lang="ru-KZ" sz="2400" b="1" i="0" kern="1200" dirty="0" err="1"/>
            <a:t>пайдалану</a:t>
          </a:r>
          <a:r>
            <a:rPr lang="ru-KZ" sz="2400" b="1" i="0" kern="1200" dirty="0"/>
            <a:t>;</a:t>
          </a:r>
          <a:r>
            <a:rPr lang="ru-RU" sz="2400" b="1" i="0" kern="1200" dirty="0"/>
            <a:t>;</a:t>
          </a:r>
          <a:endParaRPr lang="en-US" sz="2400" kern="1200" dirty="0"/>
        </a:p>
      </dsp:txBody>
      <dsp:txXfrm>
        <a:off x="0" y="2610696"/>
        <a:ext cx="5181600" cy="870055"/>
      </dsp:txXfrm>
    </dsp:sp>
    <dsp:sp modelId="{C2E4D7AF-D1A7-402E-A70A-984B1A624301}">
      <dsp:nvSpPr>
        <dsp:cNvPr id="0" name=""/>
        <dsp:cNvSpPr/>
      </dsp:nvSpPr>
      <dsp:spPr>
        <a:xfrm>
          <a:off x="0" y="3480751"/>
          <a:ext cx="5181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A71EC3-7C80-4015-A1EE-B251E512A0EC}">
      <dsp:nvSpPr>
        <dsp:cNvPr id="0" name=""/>
        <dsp:cNvSpPr/>
      </dsp:nvSpPr>
      <dsp:spPr>
        <a:xfrm>
          <a:off x="0" y="3480751"/>
          <a:ext cx="5181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OOP </a:t>
          </a:r>
          <a:r>
            <a:rPr lang="ru-KZ" sz="2400" b="0" i="0" kern="1200" dirty="0" err="1"/>
            <a:t>пайдалы</a:t>
          </a:r>
          <a:r>
            <a:rPr lang="ru-KZ" sz="2400" b="0" i="0" kern="1200" dirty="0"/>
            <a:t> </a:t>
          </a:r>
          <a:r>
            <a:rPr lang="ru-KZ" sz="2400" b="0" i="0" kern="1200" dirty="0" err="1"/>
            <a:t>болуы</a:t>
          </a:r>
          <a:r>
            <a:rPr lang="ru-KZ" sz="2400" b="0" i="0" kern="1200" dirty="0"/>
            <a:t> </a:t>
          </a:r>
          <a:r>
            <a:rPr lang="ru-KZ" sz="2400" b="0" i="0" kern="1200" dirty="0" err="1"/>
            <a:t>мүмкін</a:t>
          </a:r>
          <a:r>
            <a:rPr lang="ru-KZ" sz="2400" b="0" i="0" kern="1200" dirty="0"/>
            <a:t> </a:t>
          </a:r>
          <a:r>
            <a:rPr lang="ru-KZ" sz="2400" b="0" i="0" kern="1200" dirty="0" err="1"/>
            <a:t>мысалдар</a:t>
          </a:r>
          <a:r>
            <a:rPr lang="ru-RU" sz="2400" b="0" i="0" kern="1200" dirty="0"/>
            <a:t>.</a:t>
          </a:r>
          <a:endParaRPr lang="en-US" sz="2400" kern="1200" dirty="0"/>
        </a:p>
      </dsp:txBody>
      <dsp:txXfrm>
        <a:off x="0" y="3480751"/>
        <a:ext cx="5181600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A94CC-B891-DFB3-656E-DD4FD795B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D17C3B-3548-0F8E-1B12-23C558036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BF0844-ACDA-D4A4-131C-C84242455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A7FBE6-5263-6AB7-424A-BC96CAB1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30A925-91FA-7AA5-5484-18CBA03F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3613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D56C0-C1CB-75C5-52EF-12841FC53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DC0A781-6378-43B3-0F69-8352A78ECF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4FED4B-8CFE-D3E5-44F4-F3B5A88F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842A6A-87AC-DFAC-35EA-CC85298FF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8A2035-58C4-40AA-8917-205AD03B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3034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E72E52F-8DD0-05EC-5186-9DCAD4FB33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677AAA-8320-7453-F95A-6685CDC4E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4B6D7A-CA47-66BE-2191-77D5EE9D7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29FADA-9AE1-298E-3F8C-83FFCA1B1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0BA43D-CBBC-C7B9-7F3B-DE652300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3691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7FCE8-2D2D-AC3D-DB68-9C2A6FA0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9E2E41-6F7A-0A7A-D325-B34C68A87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EF9BA4-C800-5D1C-379C-A122F58EF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0F72D0-EAAF-11A0-DE7D-C04E3076C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A3348A-3944-DE98-D196-4E1B3481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3199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C2518-FB64-0BB1-588E-03E1895A6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77BE3B-B591-14F1-1CE4-36985565D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892F9E-F251-CF42-462F-050C01A6E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46BC90-63F5-91C9-3536-824A38079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BDC3F9-3B23-076C-68B5-5016C0D7E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326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647ADE-47DA-9252-D3D9-101F2C533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72D375-5187-EB70-83B9-B31E2D212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2A3F303-2961-AFD1-035B-785B5E3FE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E81A5D-8051-EE74-C514-35A0F2E25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33CF4D-3232-7DB7-2AF0-0E30553B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8A9C48-E8C3-3696-8C13-49A1F1EA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150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86BD45-4E2E-DE2C-2FDD-C01C205F8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672729-B35B-0FBB-AEB8-16315ECA8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6E1C72-D8AF-27CF-AB87-8C724B9A8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DB6F4D-28D2-0080-5E20-8BB53F42DE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61CF337-1AC3-E3F0-59FA-23E6482D6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240160C-FBFE-E93B-6BB5-9704064A9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9F6193C-81F1-0600-258A-FB1B6790E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9B23424-C6F7-92E1-6386-018D7A1C7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58644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3D6CE-4ADD-7351-E85F-28459F84D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6F66E0-2266-851A-19E1-EBD17A31E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358E1CF-366A-1C96-EB19-AA869860B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D5E6D4-88D1-80A4-9B66-684854080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3917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FD896C8-BDB2-88F7-0CD7-EEFB3A69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C971FC9-0203-2FF7-127E-61565E2BD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7FB283-8A8F-66A5-9925-EF6246004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0985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BF5C5C-D43B-70BC-DA5F-D745D0BBA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11C346-96DD-1771-1743-2F935C153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3B3C6D-37F1-EE8D-C501-B52CEA9D0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67CCDB-0092-026D-36AA-630A3F063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83004B-2AD4-D1BA-A40C-95CD2CFC3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BDF88A-0EE9-56CF-5922-7E429569C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9019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C8F4E-DE39-6A9E-2299-0DAAADEA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40B41CC-6D1F-E182-FD88-C9BA497EC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8082F5-330A-777D-C73A-25F79885E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DEB78C-F89E-2ECF-46AB-A7E0D3CB0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5EA9CB-4E90-CF7C-2659-2EC9463A6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A5E70F-BFD1-6E1C-FDEA-84966EBF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3173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A115E3-DDD0-49B2-85AF-AB06AFC00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9A8C70-8435-7470-4B6D-FC3032BDC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F884F6-AC34-FBED-2956-75947A808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77D69B-C02D-4B6F-8C48-6C8B9FA7AFAF}" type="datetimeFigureOut">
              <a:rPr lang="ru-KZ" smtClean="0"/>
              <a:t>28.01.2025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48443D-57BE-6902-B241-A8F12AF4A8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984336-637D-2F14-2AA8-285529E6FC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4F9D51-CEDF-4853-86E0-120DAA0B85F7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171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reference/datamodel.html#special-method-name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52EB3-5037-DD7D-31C3-088C1DA2E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4422" y="1843881"/>
            <a:ext cx="5617108" cy="1297115"/>
          </a:xfrm>
        </p:spPr>
        <p:txBody>
          <a:bodyPr anchor="t">
            <a:normAutofit/>
          </a:bodyPr>
          <a:lstStyle/>
          <a:p>
            <a:pPr algn="l"/>
            <a:r>
              <a:rPr lang="ru-RU" sz="4000" b="1" i="0" dirty="0" err="1">
                <a:solidFill>
                  <a:schemeClr val="tx2"/>
                </a:solidFill>
                <a:effectLst/>
                <a:latin typeface="Mont"/>
              </a:rPr>
              <a:t>Дәріс</a:t>
            </a:r>
            <a:r>
              <a:rPr lang="ru-RU" sz="4000" b="1" i="0" dirty="0">
                <a:solidFill>
                  <a:schemeClr val="tx2"/>
                </a:solidFill>
                <a:effectLst/>
                <a:latin typeface="Mont"/>
              </a:rPr>
              <a:t> 3. </a:t>
            </a:r>
            <a:r>
              <a:rPr lang="ru-RU" sz="4000" b="1" i="0" dirty="0" err="1">
                <a:solidFill>
                  <a:schemeClr val="tx2"/>
                </a:solidFill>
                <a:effectLst/>
                <a:latin typeface="Mont"/>
              </a:rPr>
              <a:t>Класстар</a:t>
            </a:r>
            <a:r>
              <a:rPr lang="ru-RU" sz="4000" b="1" i="0" dirty="0">
                <a:solidFill>
                  <a:schemeClr val="tx2"/>
                </a:solidFill>
                <a:effectLst/>
                <a:latin typeface="Mont"/>
              </a:rPr>
              <a:t> </a:t>
            </a:r>
            <a:r>
              <a:rPr lang="ru-RU" sz="4000" b="1" i="0" dirty="0" err="1">
                <a:solidFill>
                  <a:schemeClr val="tx2"/>
                </a:solidFill>
                <a:effectLst/>
                <a:latin typeface="Mont"/>
              </a:rPr>
              <a:t>және</a:t>
            </a:r>
            <a:r>
              <a:rPr lang="ru-RU" sz="4000" b="1" i="0" dirty="0">
                <a:solidFill>
                  <a:schemeClr val="tx2"/>
                </a:solidFill>
                <a:effectLst/>
                <a:latin typeface="Mont"/>
              </a:rPr>
              <a:t> ОББ</a:t>
            </a:r>
            <a:endParaRPr lang="ru-KZ" sz="40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AFA64E-9539-9D8B-D5C8-DCE691D0E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ru-RU" sz="2000" dirty="0" err="1">
                <a:solidFill>
                  <a:schemeClr val="tx2"/>
                </a:solidFill>
              </a:rPr>
              <a:t>Машиналық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оқыту</a:t>
            </a:r>
            <a:endParaRPr lang="ru-RU" sz="2000" dirty="0">
              <a:solidFill>
                <a:schemeClr val="tx2"/>
              </a:solidFill>
            </a:endParaRPr>
          </a:p>
          <a:p>
            <a:pPr algn="l"/>
            <a:r>
              <a:rPr lang="ru-RU" sz="2000" dirty="0" err="1">
                <a:solidFill>
                  <a:schemeClr val="tx2"/>
                </a:solidFill>
              </a:rPr>
              <a:t>Дәріскер</a:t>
            </a:r>
            <a:r>
              <a:rPr lang="ru-RU" sz="2000" dirty="0">
                <a:solidFill>
                  <a:schemeClr val="tx2"/>
                </a:solidFill>
              </a:rPr>
              <a:t>: Оспан Ә.Ғ.</a:t>
            </a:r>
            <a:endParaRPr lang="ru-KZ" sz="2000" dirty="0">
              <a:solidFill>
                <a:schemeClr val="tx2"/>
              </a:solidFill>
            </a:endParaRPr>
          </a:p>
        </p:txBody>
      </p:sp>
      <p:pic>
        <p:nvPicPr>
          <p:cNvPr id="7" name="Graphic 6" descr="Преподаватель">
            <a:extLst>
              <a:ext uri="{FF2B5EF4-FFF2-40B4-BE49-F238E27FC236}">
                <a16:creationId xmlns:a16="http://schemas.microsoft.com/office/drawing/2014/main" id="{078527BB-5FA5-083D-677F-DBF6711065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89243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E29A9B-4828-C37D-C713-45BE724AF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553064"/>
            <a:ext cx="5181600" cy="271999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Екі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мәселе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де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атрибуттарға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бастапқы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мән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беру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арқылы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шешіледі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сыныптарда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>
                <a:solidFill>
                  <a:srgbClr val="313131"/>
                </a:solidFill>
                <a:effectLst/>
                <a:highlight>
                  <a:srgbClr val="00FF00"/>
                </a:highlight>
                <a:latin typeface="Open Sans" panose="020B0606030504020204" pitchFamily="34" charset="0"/>
              </a:rPr>
              <a:t>__</a:t>
            </a:r>
            <a:r>
              <a:rPr lang="en-US" b="1" i="0" dirty="0" err="1">
                <a:solidFill>
                  <a:srgbClr val="313131"/>
                </a:solidFill>
                <a:effectLst/>
                <a:highlight>
                  <a:srgbClr val="00FF00"/>
                </a:highlight>
                <a:latin typeface="Open Sans" panose="020B0606030504020204" pitchFamily="34" charset="0"/>
              </a:rPr>
              <a:t>init</a:t>
            </a:r>
            <a:r>
              <a:rPr lang="en-US" b="1" i="0" dirty="0">
                <a:solidFill>
                  <a:srgbClr val="313131"/>
                </a:solidFill>
                <a:effectLst/>
                <a:highlight>
                  <a:srgbClr val="00FF00"/>
                </a:highlight>
                <a:latin typeface="Open Sans" panose="020B0606030504020204" pitchFamily="34" charset="0"/>
              </a:rPr>
              <a:t>__ 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инициализация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бар.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Егер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мұндай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атаумен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анықтасақ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ондағы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код объект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құрылған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шақырылады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714A66-42C0-162B-4683-579527C71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66792" y="316523"/>
            <a:ext cx="4487008" cy="5860440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70000" lnSpcReduction="20000"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__(self):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amount):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(amount)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sum(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[]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59330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A23E202-552A-EACF-37FB-BAE7BA563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61646"/>
            <a:ext cx="5181600" cy="531531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Есепті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жасау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кезінде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en-US" sz="45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init</a:t>
            </a:r>
            <a:r>
              <a:rPr lang="en-US" sz="45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шақырылды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мәмілелер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ондағы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бос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тізім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ретінде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анықталды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проблемалар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жойылды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0" i="1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__</a:t>
            </a:r>
            <a:r>
              <a:rPr lang="ru-RU" sz="4500" b="0" i="1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init</a:t>
            </a:r>
            <a:r>
              <a:rPr lang="ru-RU" sz="4500" b="0" i="1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__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  — </a:t>
            </a:r>
            <a:r>
              <a:rPr lang="ru-RU" sz="4500" b="1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техникалық</a:t>
            </a:r>
            <a:r>
              <a:rPr lang="ru-RU" sz="4500" b="1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4500" b="1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әдіс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, </a:t>
            </a:r>
            <a:r>
              <a:rPr lang="ru-RU" sz="4500" b="0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сондықтан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оның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аты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екі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астын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сызумен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басталып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, </a:t>
            </a:r>
            <a:r>
              <a:rPr lang="ru-RU" sz="4500" b="0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аяқталады</a:t>
            </a:r>
            <a:r>
              <a:rPr lang="ru-RU" sz="4500" b="0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.</a:t>
            </a:r>
            <a:endParaRPr lang="ru-RU" sz="4500" b="0" i="0" dirty="0">
              <a:solidFill>
                <a:srgbClr val="313131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өзінің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бірінші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аргументі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ретінде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нысанның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өзін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алады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оған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келген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операцияларды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орындауға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Қалған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аргументтерін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шақыру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кезінде</a:t>
            </a:r>
            <a:r>
              <a:rPr lang="ru-RU" sz="45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алады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</a:p>
          <a:p>
            <a:pPr lvl="1">
              <a:lnSpc>
                <a:spcPct val="120000"/>
              </a:lnSpc>
              <a:spcBef>
                <a:spcPts val="1500"/>
              </a:spcBef>
            </a:pP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Егер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1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report</a:t>
            </a:r>
            <a:r>
              <a:rPr lang="ru-RU" sz="41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= </a:t>
            </a:r>
            <a:r>
              <a:rPr lang="ru-RU" sz="41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SalesReport</a:t>
            </a:r>
            <a:r>
              <a:rPr lang="ru-RU" sz="41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("Info", 20)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деп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жазсақ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онда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100" b="0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sz="4100" b="0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init</a:t>
            </a:r>
            <a:r>
              <a:rPr lang="ru-RU" sz="4100" b="0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-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тің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екінші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үшінші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аргументтері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болып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"</a:t>
            </a:r>
            <a:r>
              <a:rPr lang="ru-RU" sz="4100" b="0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Info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" и 20 </a:t>
            </a:r>
            <a:r>
              <a:rPr lang="ru-RU" sz="41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беріледі</a:t>
            </a:r>
            <a:r>
              <a:rPr lang="ru-RU" sz="41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RU" sz="4500" b="0" i="0" dirty="0">
              <a:solidFill>
                <a:srgbClr val="313131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20000"/>
              </a:lnSpc>
              <a:spcBef>
                <a:spcPts val="1500"/>
              </a:spcBef>
            </a:pP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Есепке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сату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менеджерінің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аты-жөнін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45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қосайық</a:t>
            </a:r>
            <a:r>
              <a:rPr lang="ru-RU" sz="45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;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A9A692-8716-0711-02CB-5243041F6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96454" y="342900"/>
            <a:ext cx="4557346" cy="5834063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32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300" b="0" i="0" dirty="0">
                <a:solidFill>
                  <a:srgbClr val="008200"/>
                </a:solidFill>
                <a:effectLst/>
                <a:latin typeface="inherit"/>
              </a:rPr>
              <a:t>Будем принимать в __</a:t>
            </a:r>
            <a:r>
              <a:rPr lang="en-US" sz="4300" b="0" i="0" dirty="0" err="1">
                <a:solidFill>
                  <a:srgbClr val="008200"/>
                </a:solidFill>
                <a:effectLst/>
                <a:latin typeface="inherit"/>
              </a:rPr>
              <a:t>init</a:t>
            </a: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__ </a:t>
            </a:r>
            <a:r>
              <a:rPr lang="ru-RU" sz="4300" b="0" i="0" dirty="0">
                <a:solidFill>
                  <a:srgbClr val="008200"/>
                </a:solidFill>
                <a:effectLst/>
                <a:latin typeface="inherit"/>
              </a:rPr>
              <a:t>ещё и имя менеджера</a:t>
            </a:r>
            <a:r>
              <a:rPr lang="ru-RU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__(self,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manager_name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self.manager_name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manager_name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(self, amount):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(amount)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sum(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300" b="0" i="0" dirty="0">
                <a:solidFill>
                  <a:srgbClr val="008200"/>
                </a:solidFill>
                <a:effectLst/>
                <a:latin typeface="inherit"/>
              </a:rPr>
              <a:t>И добавлять это имя в отчёт</a:t>
            </a:r>
            <a:r>
              <a:rPr lang="ru-RU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300" b="0" i="0" dirty="0">
                <a:solidFill>
                  <a:srgbClr val="0000FF"/>
                </a:solidFill>
                <a:effectLst/>
                <a:latin typeface="inherit"/>
              </a:rPr>
              <a:t>"Manager:"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self.manager_name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3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3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300" b="0" i="0" dirty="0">
                <a:solidFill>
                  <a:srgbClr val="0000FF"/>
                </a:solidFill>
                <a:effectLst/>
                <a:latin typeface="inherit"/>
              </a:rPr>
              <a:t>"Ivan </a:t>
            </a:r>
            <a:r>
              <a:rPr lang="en-US" sz="4300" b="0" i="0" dirty="0" err="1">
                <a:solidFill>
                  <a:srgbClr val="0000FF"/>
                </a:solidFill>
                <a:effectLst/>
                <a:latin typeface="inherit"/>
              </a:rPr>
              <a:t>Taranov</a:t>
            </a:r>
            <a:r>
              <a:rPr lang="en-US" sz="43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(10_000)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(30_000)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 err="1">
                <a:solidFill>
                  <a:srgbClr val="000000"/>
                </a:solidFill>
                <a:effectLst/>
                <a:latin typeface="inherit"/>
              </a:rPr>
              <a:t>report.print_report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=&gt; 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Manager: Ivan </a:t>
            </a:r>
            <a:r>
              <a:rPr lang="en-US" sz="4300" b="0" i="0" dirty="0" err="1">
                <a:solidFill>
                  <a:srgbClr val="008200"/>
                </a:solidFill>
                <a:effectLst/>
                <a:latin typeface="inherit"/>
              </a:rPr>
              <a:t>Taranov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ts val="105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4300" b="0" i="0" dirty="0">
                <a:solidFill>
                  <a:srgbClr val="008200"/>
                </a:solidFill>
                <a:effectLst/>
                <a:latin typeface="inherit"/>
              </a:rPr>
              <a:t># Total sales: 40000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3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64315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12A586-1E4D-43A4-DD0D-512ADB0AE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074986"/>
            <a:ext cx="9941319" cy="406719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b="1" i="1" dirty="0">
                <a:effectLst/>
                <a:latin typeface="Open Sans" panose="020B0606030504020204" pitchFamily="34" charset="0"/>
              </a:rPr>
              <a:t>__</a:t>
            </a:r>
            <a:r>
              <a:rPr lang="en-US" sz="2000" b="1" i="1" dirty="0" err="1">
                <a:effectLst/>
                <a:latin typeface="Open Sans" panose="020B0606030504020204" pitchFamily="34" charset="0"/>
              </a:rPr>
              <a:t>init</a:t>
            </a:r>
            <a:r>
              <a:rPr lang="en-US" sz="2000" b="1" i="1" dirty="0">
                <a:effectLst/>
                <a:latin typeface="Open Sans" panose="020B0606030504020204" pitchFamily="34" charset="0"/>
              </a:rPr>
              <a:t>__ -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дан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басқа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,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сыныптар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бірқатар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техникалық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әдістерді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анықтай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алады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олар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сиқырлы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әдістер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деп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те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аталады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өйткені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олар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тікелей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шақырылмайды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бірақ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объект_1 + объект _2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қосу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немесе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объект_1 &gt; объект_2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салыстыру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операцияларын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жүзеге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асыруға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мүмкіндік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береді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000" b="0" i="0" dirty="0" err="1">
                <a:effectLst/>
                <a:latin typeface="Open Sans" panose="020B0606030504020204" pitchFamily="34" charset="0"/>
              </a:rPr>
              <a:t>Олар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 __</a:t>
            </a:r>
            <a:r>
              <a:rPr lang="en-US" sz="2000" b="0" i="0" dirty="0" err="1">
                <a:effectLst/>
                <a:latin typeface="Open Sans" panose="020B0606030504020204" pitchFamily="34" charset="0"/>
              </a:rPr>
              <a:t>init</a:t>
            </a:r>
            <a:r>
              <a:rPr lang="en-US" sz="2000" b="0" i="0" dirty="0">
                <a:effectLst/>
                <a:latin typeface="Open Sans" panose="020B0606030504020204" pitchFamily="34" charset="0"/>
              </a:rPr>
              <a:t>__</a:t>
            </a:r>
            <a:r>
              <a:rPr lang="kk-KZ" sz="2000" b="0" i="0" dirty="0">
                <a:effectLst/>
                <a:latin typeface="Open Sans" panose="020B0606030504020204" pitchFamily="34" charset="0"/>
              </a:rPr>
              <a:t>-қа қарағанда</a:t>
            </a:r>
            <a:r>
              <a:rPr lang="en-US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сирек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пайдаланылады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000" b="0" i="0" dirty="0" err="1">
                <a:effectLst/>
                <a:latin typeface="Open Sans" panose="020B0606030504020204" pitchFamily="34" charset="0"/>
              </a:rPr>
              <a:t>Толық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тізімді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мына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жерден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табуға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болады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: </a:t>
            </a:r>
            <a:r>
              <a:rPr lang="ru-RU" sz="2000" b="0" i="0" u="none" strike="noStrike" dirty="0">
                <a:effectLst/>
                <a:latin typeface="Open Sans" panose="020B0606030504020204" pitchFamily="34" charset="0"/>
                <a:hlinkClick r:id="rId2"/>
              </a:rPr>
              <a:t>документации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.</a:t>
            </a:r>
            <a:endParaRPr lang="ru-KZ" sz="20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3460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9EA5F-6A73-A1A5-0052-8986096B3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ru-RU" sz="3600" b="1" i="0" dirty="0" err="1">
                <a:solidFill>
                  <a:schemeClr val="tx2"/>
                </a:solidFill>
                <a:effectLst/>
                <a:latin typeface="Mont"/>
              </a:rPr>
              <a:t>Терминдер</a:t>
            </a:r>
            <a:r>
              <a:rPr lang="ru-RU" sz="3600" b="1" i="0" dirty="0">
                <a:solidFill>
                  <a:schemeClr val="tx2"/>
                </a:solidFill>
                <a:effectLst/>
                <a:latin typeface="Mont"/>
              </a:rPr>
              <a:t> </a:t>
            </a:r>
            <a:r>
              <a:rPr lang="ru-RU" sz="3600" b="1" i="0" dirty="0" err="1">
                <a:solidFill>
                  <a:schemeClr val="tx2"/>
                </a:solidFill>
                <a:effectLst/>
                <a:latin typeface="Mont"/>
              </a:rPr>
              <a:t>сипаттамы</a:t>
            </a:r>
            <a:endParaRPr lang="ru-KZ" sz="3600" dirty="0">
              <a:solidFill>
                <a:schemeClr val="tx2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36D074-71EB-B88F-4BC5-4934AE38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6097" y="273269"/>
            <a:ext cx="5707327" cy="6403871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кластар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синт</a:t>
            </a:r>
            <a:r>
              <a:rPr lang="kk-KZ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аксисінің негізі мен объекттерді құру синтаксисін қарастырдық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. 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Объект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атрибуты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  —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объект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айнымалысы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Объект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1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әдісі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—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оның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функциясы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объект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әдісі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автоматты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түрде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бірінші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аргумент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ретінде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self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деп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аталатын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нысанның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өзін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алады</a:t>
            </a:r>
            <a:r>
              <a:rPr lang="ru-RU" sz="170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класс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 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объектіні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оның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атрибуты мен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әдісі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арқылы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сипаттайды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бір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кластың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бірнеше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экземплярын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жасай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аламыз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олардың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атрибуттарының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мәндері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бір-бірінен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тәуелсіз</a:t>
            </a:r>
            <a:r>
              <a:rPr lang="ru-RU" sz="1700" dirty="0">
                <a:solidFill>
                  <a:schemeClr val="tx2"/>
                </a:solidFill>
                <a:latin typeface="Open Sans" panose="020B0606030504020204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Open Sans" panose="020B0606030504020204" pitchFamily="34" charset="0"/>
              </a:rPr>
              <a:t>болады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егер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en-US" sz="1700" b="1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init</a:t>
            </a:r>
            <a:r>
              <a:rPr lang="en-US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__ </a:t>
            </a:r>
            <a:r>
              <a:rPr lang="ru-RU" sz="1700" b="1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әдісін</a:t>
            </a:r>
            <a:r>
              <a:rPr lang="ru-RU" sz="1700" b="1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анықтасаңыз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объект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құрылған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кезде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орындалады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;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Осының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барлығы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объект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ішінде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деректер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мен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логиканы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жинақы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түрде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байланыстыруға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мүмкіндік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700" b="0" i="0" dirty="0" err="1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береді</a:t>
            </a:r>
            <a:r>
              <a:rPr lang="ru-RU" sz="1700" b="0" i="0" dirty="0">
                <a:solidFill>
                  <a:schemeClr val="tx2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sz="1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94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A67239-8318-F09C-5D70-2120C51E4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16523"/>
            <a:ext cx="5181600" cy="58604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Жинақылық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деп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нені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білдіретінімізді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көрсету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есепке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тағы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бірнеше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көрсеткіштерді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қосамыз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Енді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мәміленің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орташа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көлемін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көшірмелері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алынып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тасталған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клиенттердің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тізімін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алғымыз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келеді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делік</a:t>
            </a:r>
            <a:r>
              <a:rPr lang="ru-RU" sz="2000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(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егер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компания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клиентпен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бірнеше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мәміле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жасаған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болса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).</a:t>
            </a:r>
          </a:p>
          <a:p>
            <a:pPr>
              <a:lnSpc>
                <a:spcPct val="12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есепті</a:t>
            </a:r>
            <a:r>
              <a:rPr lang="ru-RU" sz="2000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кеңейттік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бірақ</a:t>
            </a:r>
            <a:r>
              <a:rPr lang="ru-RU" sz="20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сыныптарды</a:t>
            </a:r>
            <a:r>
              <a:rPr lang="ru-RU" sz="20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пайдаланатын</a:t>
            </a:r>
            <a:r>
              <a:rPr lang="ru-RU" sz="20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сыртқы</a:t>
            </a:r>
            <a:r>
              <a:rPr lang="ru-RU" sz="20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код </a:t>
            </a:r>
            <a:r>
              <a:rPr lang="ru-RU" sz="20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көбейген</a:t>
            </a:r>
            <a:r>
              <a:rPr lang="ru-RU" sz="20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жоқ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жасаған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өте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қарапайым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бірақ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сыртқы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интерфейсті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өзгертпей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pdf</a:t>
            </a:r>
            <a:r>
              <a:rPr lang="en-US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форматындағы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мен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графиктермен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презентацияны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автоматты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түрде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жасауға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жай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ғана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кіріске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береміз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шығыста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аламыз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F9EBB7-173C-9A67-8B19-E0989B9C3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95392" y="167053"/>
            <a:ext cx="4258408" cy="626012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__(self,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employee_name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self.employee_name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employee_name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(self, company, amount):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({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'company'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: company, 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'amount'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: amount})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sum([deal[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'amount'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]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for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deal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in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])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average_deal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()/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len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all_companies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list(set([deal[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'company'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]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for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deal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in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]))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"Employee: 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self.employee_name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"Average sales:"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self.average_deal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1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"Companies:"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self.all_companies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  report =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"Ivan Semenov"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"PepsiCo"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120_000)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1400" b="0" i="0" dirty="0" err="1">
                <a:solidFill>
                  <a:srgbClr val="0000FF"/>
                </a:solidFill>
                <a:effectLst/>
                <a:latin typeface="inherit"/>
              </a:rPr>
              <a:t>SkyEng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250_000)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400" b="0" i="0" dirty="0">
                <a:solidFill>
                  <a:srgbClr val="0000FF"/>
                </a:solidFill>
                <a:effectLst/>
                <a:latin typeface="inherit"/>
              </a:rPr>
              <a:t>"PepsiCo"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, 20_000)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inherit"/>
              </a:rPr>
              <a:t>report.print_report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# =&gt; Employee:  Ivan Semenov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# Total sales: 390000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# Average sales: 130000.0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# Companies: ['PepsiCo', '</a:t>
            </a:r>
            <a:r>
              <a:rPr lang="en-US" sz="1400" b="0" i="0" dirty="0" err="1">
                <a:solidFill>
                  <a:srgbClr val="008200"/>
                </a:solidFill>
                <a:effectLst/>
                <a:latin typeface="inherit"/>
              </a:rPr>
              <a:t>SkyEng</a:t>
            </a:r>
            <a:r>
              <a:rPr lang="en-US" sz="1400" b="0" i="0" dirty="0">
                <a:solidFill>
                  <a:srgbClr val="008200"/>
                </a:solidFill>
                <a:effectLst/>
                <a:latin typeface="inherit"/>
              </a:rPr>
              <a:t>']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US" sz="6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274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17D2C5-7B57-5F7E-9B80-85007635C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b="1" i="0" dirty="0" err="1">
                <a:effectLst/>
                <a:latin typeface="Mont"/>
              </a:rPr>
              <a:t>Мысалдарға</a:t>
            </a:r>
            <a:r>
              <a:rPr lang="ru-RU" b="1" i="0" dirty="0">
                <a:effectLst/>
                <a:latin typeface="Mont"/>
              </a:rPr>
              <a:t> </a:t>
            </a:r>
            <a:r>
              <a:rPr lang="ru-RU" b="1" i="0" dirty="0" err="1">
                <a:effectLst/>
                <a:latin typeface="Mont"/>
              </a:rPr>
              <a:t>кіріспе</a:t>
            </a:r>
            <a:endParaRPr lang="ru-KZ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EE6500B-B325-5885-855A-D7840216C5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07298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5684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AA0C03-2DB9-0781-35BD-93DD063FD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100145" cy="487728"/>
          </a:xfrm>
        </p:spPr>
        <p:txBody>
          <a:bodyPr>
            <a:normAutofit/>
          </a:bodyPr>
          <a:lstStyle/>
          <a:p>
            <a:r>
              <a:rPr lang="ru-RU" sz="2800" b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Күйді</a:t>
            </a:r>
            <a:r>
              <a:rPr lang="ru-RU" sz="2800" b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800" b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бақылау</a:t>
            </a: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2D370E-B016-EC74-57CB-D0B365BEE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7472" y="852854"/>
            <a:ext cx="5181600" cy="567103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Сыныптарға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арналған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классикалық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рецепттердің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бірі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-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бізде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көптеген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объектілер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болған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кезде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олардың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әрқайсысының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кейбір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өзгеретін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күйлері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Мысалға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қайта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оралайық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бізде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негізгі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ақпараты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тұтынушы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базасы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бар;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Бізге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нақты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уақыт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режимінде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жаңа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сатып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алулар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туралы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ақпарат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түсіп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оытрады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Бізбен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бірге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көп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тапсырыс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берген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ескі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тұтынушыларды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марапаттау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оларға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жеңілдіктер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жасау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жарнамалық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науқанды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бастаймыз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6400" b="1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Екі</a:t>
            </a:r>
            <a:r>
              <a:rPr lang="ru-RU" sz="6400" b="1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6400" b="1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ескеретін</a:t>
            </a:r>
            <a:r>
              <a:rPr lang="ru-RU" sz="6400" b="1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 </a:t>
            </a:r>
            <a:r>
              <a:rPr lang="ru-RU" sz="6400" b="1" i="0" dirty="0" err="1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жағдай</a:t>
            </a:r>
            <a:r>
              <a:rPr lang="ru-RU" sz="6400" b="1" i="0" dirty="0">
                <a:solidFill>
                  <a:srgbClr val="313131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: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қарапайым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интерфейс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құрдық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функция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қолдансақ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бізге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көптеген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параметрлер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беру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қажет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еді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немесе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кірістірілген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сөздік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жасау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керек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еді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;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класта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жасырын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логика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күйді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табиғи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түрде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сақтау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 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жүзеге</a:t>
            </a:r>
            <a:r>
              <a:rPr lang="ru-RU" sz="6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асады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;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Мысалда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2-ші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4-ші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тапсырыстарда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жеңілдік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автоматты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түрде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пайда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болды</a:t>
            </a:r>
            <a:r>
              <a:rPr lang="ru-RU" sz="6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B44691-4CD1-0C21-B4BA-131876E90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64991"/>
            <a:ext cx="5181600" cy="637648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Client():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Базовые данные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__(self, email,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registration_year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self.email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email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self.registration_year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registration_year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0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Оформление заказа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(self, price):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self.update_discount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+= 1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Здесь было бы оформление заказа, но мы просто выведем его цену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discounted_price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price * (1 -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)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f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inherit"/>
              </a:rPr>
              <a:t>"Order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 price for {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inherit"/>
              </a:rPr>
              <a:t>self.email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} is {</a:t>
            </a:r>
            <a:r>
              <a:rPr lang="en-US" sz="4000" b="0" i="0" dirty="0" err="1">
                <a:solidFill>
                  <a:srgbClr val="0000FF"/>
                </a:solidFill>
                <a:effectLst/>
                <a:latin typeface="inherit"/>
              </a:rPr>
              <a:t>discounted_price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}"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   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Назначение скидки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update_discount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(self):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if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self.registration_year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&lt; 2018 </a:t>
            </a:r>
            <a:r>
              <a:rPr lang="en-US" sz="4000" b="1" i="0" dirty="0">
                <a:solidFill>
                  <a:srgbClr val="006699"/>
                </a:solidFill>
                <a:effectLst/>
                <a:latin typeface="inherit"/>
              </a:rPr>
              <a:t>and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self.order_num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&gt;= 5: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self.discount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0.1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       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Применение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# Сделаем подобие базы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= [ 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Client(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"max@gmail.com"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, 2, 2019),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Client(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"lova@yandex.ru"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, 10, 2015),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  Client(</a:t>
            </a:r>
            <a:r>
              <a:rPr lang="en-US" sz="4000" b="0" i="0" dirty="0">
                <a:solidFill>
                  <a:srgbClr val="0000FF"/>
                </a:solidFill>
                <a:effectLst/>
                <a:latin typeface="inherit"/>
              </a:rPr>
              <a:t>"german@sberbank.ru"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, 4, 2017)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]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000" b="0" i="0" dirty="0">
                <a:solidFill>
                  <a:srgbClr val="008200"/>
                </a:solidFill>
                <a:effectLst/>
                <a:latin typeface="inherit"/>
              </a:rPr>
              <a:t>Сгенерируем заказы</a:t>
            </a:r>
            <a:r>
              <a:rPr lang="ru-RU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[0].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(100)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=&gt; Order price for max@gmail.com is 100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[1].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(200)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=&gt; Order price for lova@yandex.ru is 180.0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[2].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(500)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=&gt; Order price for german@sberbank.ru is 500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client_db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[2].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inherit"/>
              </a:rPr>
              <a:t>make_order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(500)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000" b="0" i="0" dirty="0">
                <a:solidFill>
                  <a:srgbClr val="008200"/>
                </a:solidFill>
                <a:effectLst/>
                <a:latin typeface="inherit"/>
              </a:rPr>
              <a:t># =&gt; Order price for german@sberbank.ru is 450.0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91076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EF494D-0D16-1EC0-C285-AA792B8A6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4991100" cy="540482"/>
          </a:xfrm>
        </p:spPr>
        <p:txBody>
          <a:bodyPr>
            <a:normAutofit fontScale="90000"/>
          </a:bodyPr>
          <a:lstStyle/>
          <a:p>
            <a:r>
              <a:rPr lang="ru-RU" sz="3200" b="1" i="0" dirty="0" err="1">
                <a:solidFill>
                  <a:srgbClr val="181818"/>
                </a:solidFill>
                <a:effectLst/>
                <a:latin typeface="Mont"/>
              </a:rPr>
              <a:t>Операциялар</a:t>
            </a:r>
            <a:r>
              <a:rPr lang="ru-RU" sz="3200" b="1" i="0" dirty="0">
                <a:solidFill>
                  <a:srgbClr val="181818"/>
                </a:solidFill>
                <a:effectLst/>
                <a:latin typeface="Mont"/>
              </a:rPr>
              <a:t> </a:t>
            </a:r>
            <a:r>
              <a:rPr lang="ru-RU" sz="3200" b="1" i="0" dirty="0" err="1">
                <a:solidFill>
                  <a:srgbClr val="181818"/>
                </a:solidFill>
                <a:effectLst/>
                <a:latin typeface="Mont"/>
              </a:rPr>
              <a:t>комбинациясы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67BCF9-232B-7371-A43B-7B0EFC0372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0924"/>
            <a:ext cx="5181600" cy="494603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l">
              <a:lnSpc>
                <a:spcPct val="120000"/>
              </a:lnSpc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әртүрлі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функциялардың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бірдей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тізбегін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үнемі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орындайтын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болсаңыз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класты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қолдану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ыңғайлы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Сіз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оларды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класқа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жинай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аласыз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содан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кейін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жүктелген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деректерден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нәтижені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дереу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ала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аласыз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әртүрлі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көздерден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алынған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сандық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егер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олар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жолдар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түрінде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болса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онда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оларды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сандарға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түрлендіруіміз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керек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бос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орындарды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мәндермен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толтыруымыз</a:t>
            </a:r>
            <a:r>
              <a:rPr lang="ru-RU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керек.</a:t>
            </a:r>
          </a:p>
          <a:p>
            <a:pPr algn="l">
              <a:lnSpc>
                <a:spcPct val="120000"/>
              </a:lnSpc>
            </a:pP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Медиана,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орташа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стандартты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ауытқуға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жеткізейік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endParaRPr lang="ru-RU" dirty="0"/>
          </a:p>
          <a:p>
            <a:pPr>
              <a:lnSpc>
                <a:spcPct val="120000"/>
              </a:lnSpc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пайдалану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өте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қысқа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интерфейс бар.</a:t>
            </a:r>
          </a:p>
          <a:p>
            <a:pPr>
              <a:lnSpc>
                <a:spcPct val="120000"/>
              </a:lnSpc>
            </a:pP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en-US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init</a:t>
            </a:r>
            <a:r>
              <a:rPr lang="en-US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ішінде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fill_value</a:t>
            </a:r>
            <a:r>
              <a:rPr lang="en-US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әдепкі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мәнді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қолдандық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әдістер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қосымша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параметрлерді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анықтауға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мүмкіндік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береді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F589A8F-B4FB-9257-7C74-69B8F7465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50369" y="180487"/>
            <a:ext cx="4003431" cy="627306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import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statistics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DataFrame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__(self, column,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fill_value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=0):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Инициализируем атрибуты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column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self.fill_value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fill_value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Заполним пропуски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self.fill_missed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Конвертируем все элементы в числа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self.to_float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fill_missed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for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i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value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enumerate(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value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None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value == 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''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[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i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]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self.fill_value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to_float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[float(value)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for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value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]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median(self):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statistics.median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mean(self):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statistics.mean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deviation(self):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statistics.stdev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Воспользуемся классом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DataFrame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([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"1"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17, 4, None, 8])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df.column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[1.0, 17.0, 4.0, 0.0, 8.0]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df.deviation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6.89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df.median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4.0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96364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E5A55B-21EF-9419-8961-34D37E141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76800" cy="883383"/>
          </a:xfrm>
        </p:spPr>
        <p:txBody>
          <a:bodyPr>
            <a:normAutofit/>
          </a:bodyPr>
          <a:lstStyle/>
          <a:p>
            <a:r>
              <a:rPr lang="ru-RU" sz="3200" b="1" i="0" dirty="0" err="1">
                <a:solidFill>
                  <a:srgbClr val="181818"/>
                </a:solidFill>
                <a:effectLst/>
                <a:latin typeface="Mont"/>
              </a:rPr>
              <a:t>Қаптама</a:t>
            </a:r>
            <a:r>
              <a:rPr lang="ru-RU" sz="3200" b="1" i="0" dirty="0">
                <a:solidFill>
                  <a:srgbClr val="181818"/>
                </a:solidFill>
                <a:effectLst/>
                <a:latin typeface="Mont"/>
              </a:rPr>
              <a:t> </a:t>
            </a:r>
            <a:r>
              <a:rPr lang="ru-RU" sz="3200" b="1" i="0" dirty="0" err="1">
                <a:solidFill>
                  <a:srgbClr val="181818"/>
                </a:solidFill>
                <a:effectLst/>
                <a:latin typeface="Mont"/>
              </a:rPr>
              <a:t>класы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A72C6E-D880-EA0A-D455-E87711C74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50840"/>
            <a:ext cx="5181600" cy="43513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Сізде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қайта-қайта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қайталанатын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күрделі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конфигурацияны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қажет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ететін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процесс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болған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кезде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сыныптарды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пайдалануға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Сіз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процесті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немесе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екі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әдіске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азайтатын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қаптама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класын</a:t>
            </a:r>
            <a:r>
              <a:rPr lang="ru-RU" sz="6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жаза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аласыз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Сіз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деректерді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өңдеп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жатырсыз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әр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күннің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соңында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нәтижені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мұрағатта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сақтайсыз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деп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елестетейік</a:t>
            </a:r>
            <a:r>
              <a:rPr lang="ru-RU" sz="6400" b="1" i="1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Әрбір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күн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деректерінің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сол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күн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бөлек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файлда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болуын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қалайсыз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бірақ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келген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күн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деректерді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әлі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де ала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аласыз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Кодты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іске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қоспас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бұрын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ноутбукпен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бірдей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жерде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мұрағат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деп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аталатын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қалтаны</a:t>
            </a:r>
            <a:r>
              <a:rPr lang="ru-RU" sz="64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64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жасаңыз</a:t>
            </a:r>
            <a:r>
              <a:rPr lang="ru-RU" sz="6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B57262-346B-AE76-A43D-587F094B2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1962" y="184637"/>
            <a:ext cx="4876800" cy="65590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import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pickle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from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datetime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import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datetime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from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os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import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path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Dumper():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__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init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__(self,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=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"archive/"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self.archive_dir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dump(self, data):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 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Библиотека 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pickle 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позволяет доставать и класть объекты в файл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with open(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self.get_file_name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(),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wb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as file: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pickle.dump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(data, file)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 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load_for_day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(self, day):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=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path.join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self.archive_dir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, day +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".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pkl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with open(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rb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as file: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  sets =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pickle.load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(file)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sets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возвращает корректное имя для файла 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get_file_name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(self):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today =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datetime.now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().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strftime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"%y-%m-%d"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path.join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self.archive_dir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, today +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".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pkl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Пример использования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data = {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perfomance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: [10, 20, 10],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'clients'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: {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400" b="0" i="0" dirty="0" err="1">
                <a:solidFill>
                  <a:srgbClr val="0000FF"/>
                </a:solidFill>
                <a:effectLst/>
                <a:latin typeface="inherit"/>
              </a:rPr>
              <a:t>Romashka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: 10, </a:t>
            </a:r>
            <a:r>
              <a:rPr lang="en-US" sz="4400" b="0" i="0" dirty="0">
                <a:solidFill>
                  <a:srgbClr val="0000FF"/>
                </a:solidFill>
                <a:effectLst/>
                <a:latin typeface="inherit"/>
              </a:rPr>
              <a:t>"Vector"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: 34}  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  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}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dumper = Dumper()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Сохраним данные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dumper.dump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(data)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4400" b="0" i="0" dirty="0">
                <a:solidFill>
                  <a:srgbClr val="008200"/>
                </a:solidFill>
                <a:effectLst/>
                <a:latin typeface="inherit"/>
              </a:rPr>
              <a:t>Восстановим для сегодняшней даты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 =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datetime.now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().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strftime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>
                <a:solidFill>
                  <a:srgbClr val="AA5500"/>
                </a:solidFill>
                <a:effectLst/>
                <a:latin typeface="inherit"/>
              </a:rPr>
              <a:t>"%y-%m-%d"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restored_data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 =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dumper.load_for_day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file_name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inherit"/>
              </a:rPr>
              <a:t>restored_data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# =&gt; {'</a:t>
            </a:r>
            <a:r>
              <a:rPr lang="en-US" sz="4400" b="0" i="0" dirty="0" err="1">
                <a:solidFill>
                  <a:srgbClr val="008200"/>
                </a:solidFill>
                <a:effectLst/>
                <a:latin typeface="inherit"/>
              </a:rPr>
              <a:t>perfomance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': [10, 20, 10], 'clients': {'</a:t>
            </a:r>
            <a:r>
              <a:rPr lang="en-US" sz="4400" b="0" i="0" dirty="0" err="1">
                <a:solidFill>
                  <a:srgbClr val="008200"/>
                </a:solidFill>
                <a:effectLst/>
                <a:latin typeface="inherit"/>
              </a:rPr>
              <a:t>Romashka</a:t>
            </a:r>
            <a:r>
              <a:rPr lang="en-US" sz="4400" b="0" i="0" dirty="0">
                <a:solidFill>
                  <a:srgbClr val="008200"/>
                </a:solidFill>
                <a:effectLst/>
                <a:latin typeface="inherit"/>
              </a:rPr>
              <a:t>': 10, 'Vector': 34}}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4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55195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A72E1C-36CA-1386-F320-C429737E0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68008" cy="883383"/>
          </a:xfrm>
        </p:spPr>
        <p:txBody>
          <a:bodyPr>
            <a:normAutofit/>
          </a:bodyPr>
          <a:lstStyle/>
          <a:p>
            <a:r>
              <a:rPr lang="ru-RU" sz="2800" b="1" i="0" dirty="0" err="1">
                <a:solidFill>
                  <a:srgbClr val="181818"/>
                </a:solidFill>
                <a:effectLst/>
                <a:latin typeface="Mont"/>
              </a:rPr>
              <a:t>Кодты</a:t>
            </a:r>
            <a:r>
              <a:rPr lang="ru-RU" sz="2800" b="1" i="0" dirty="0">
                <a:solidFill>
                  <a:srgbClr val="181818"/>
                </a:solidFill>
                <a:effectLst/>
                <a:latin typeface="Mont"/>
              </a:rPr>
              <a:t> </a:t>
            </a:r>
            <a:r>
              <a:rPr lang="ru-RU" sz="2800" b="1" i="0" dirty="0" err="1">
                <a:solidFill>
                  <a:srgbClr val="181818"/>
                </a:solidFill>
                <a:effectLst/>
                <a:latin typeface="Mont"/>
              </a:rPr>
              <a:t>импорттау</a:t>
            </a:r>
            <a:r>
              <a:rPr lang="ru-RU" sz="2800" b="1" i="0" dirty="0">
                <a:solidFill>
                  <a:srgbClr val="181818"/>
                </a:solidFill>
                <a:effectLst/>
                <a:latin typeface="Mont"/>
              </a:rPr>
              <a:t> </a:t>
            </a:r>
            <a:r>
              <a:rPr lang="ru-RU" sz="2800" b="1" i="0" dirty="0" err="1">
                <a:solidFill>
                  <a:srgbClr val="181818"/>
                </a:solidFill>
                <a:effectLst/>
                <a:latin typeface="Mont"/>
              </a:rPr>
              <a:t>және</a:t>
            </a:r>
            <a:r>
              <a:rPr lang="ru-RU" sz="2800" b="1" i="0" dirty="0">
                <a:solidFill>
                  <a:srgbClr val="181818"/>
                </a:solidFill>
                <a:effectLst/>
                <a:latin typeface="Mont"/>
              </a:rPr>
              <a:t> </a:t>
            </a:r>
            <a:r>
              <a:rPr lang="ru-RU" sz="2800" b="1" i="0" dirty="0" err="1">
                <a:solidFill>
                  <a:srgbClr val="181818"/>
                </a:solidFill>
                <a:effectLst/>
                <a:latin typeface="Mont"/>
              </a:rPr>
              <a:t>ұйымдастыру</a:t>
            </a:r>
            <a:endParaRPr lang="ru-KZ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4AA0DB-F2B4-E789-C77A-F64CCD9CE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0310"/>
            <a:ext cx="5181600" cy="435133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Кітапхана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функциялары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сияқты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сыныптарды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басқа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бағдарламаларға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импорттауға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сыныпты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жобаның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түбіріндегі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бөлек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файлға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қойып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импорт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кілт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сөзін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пайдалану</a:t>
            </a:r>
            <a:r>
              <a:rPr lang="ru-RU" sz="26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керек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6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Мысалы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егер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6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Dumper</a:t>
            </a:r>
            <a:r>
              <a:rPr lang="en-US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файлын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жобаның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түбіріндегі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6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dumper.py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файлына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қойсақ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оны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пәрмен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арқылы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импорттауға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from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dumper </a:t>
            </a: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import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Dumper  </a:t>
            </a:r>
            <a:endParaRPr lang="ru-RU" sz="2600" b="0" i="0" dirty="0">
              <a:solidFill>
                <a:srgbClr val="000000"/>
              </a:solidFill>
              <a:effectLst/>
              <a:highlight>
                <a:srgbClr val="C0C0C0"/>
              </a:highlight>
              <a:latin typeface="inherit"/>
            </a:endParaRPr>
          </a:p>
          <a:p>
            <a:pPr>
              <a:lnSpc>
                <a:spcPct val="120000"/>
              </a:lnSpc>
            </a:pP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Кітапхана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функцияларын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импорттау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пайдаланылған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синтаксисті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пайдаланып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барлық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қадамдарды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нүктемен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қосу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арқылы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6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импорттаймыз</a:t>
            </a:r>
            <a:r>
              <a:rPr lang="ru-RU" sz="26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>
              <a:lnSpc>
                <a:spcPct val="12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from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helpers.dumper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import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Dumper  </a:t>
            </a:r>
            <a:endParaRPr lang="en-US" sz="26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from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helpers.data_frame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import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DataFrame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</a:t>
            </a:r>
            <a:endParaRPr lang="en-US" sz="26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from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helpers.client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6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import</a:t>
            </a:r>
            <a:r>
              <a:rPr lang="en-US" sz="26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Client  </a:t>
            </a:r>
            <a:endParaRPr lang="en-US" sz="26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B34258-2957-864A-B769-55796122E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2008" y="1027906"/>
            <a:ext cx="5181600" cy="43513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Жазамыз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</a:t>
            </a:r>
          </a:p>
          <a:p>
            <a:pPr>
              <a:lnSpc>
                <a:spcPct val="120000"/>
              </a:lnSpc>
            </a:pP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from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&lt;имя файла без .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py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&gt;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import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&lt;имя класса&gt;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Файл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атауы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әріптен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басталуы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керек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кітапхана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модульдерінің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атауларына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сәйкес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келмеуі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керек. </a:t>
            </a: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файлдары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көп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болса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оларды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бос 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__</a:t>
            </a:r>
            <a:r>
              <a:rPr lang="en-US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init__.py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файлын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орналастырғаннан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кейін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қалталарға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орналастыруға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Python</a:t>
            </a:r>
            <a:r>
              <a:rPr lang="en-US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талабы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;.</a:t>
            </a:r>
          </a:p>
          <a:p>
            <a:pPr>
              <a:lnSpc>
                <a:spcPct val="120000"/>
              </a:lnSpc>
            </a:pP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helpers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қалтасындағы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мысалдар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бойынша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сыныптарды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топтастырайық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Файл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құрылымы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:. </a:t>
            </a:r>
            <a:endParaRPr lang="ru-KZ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25DEE78-AA9B-E7FE-7E9D-9C86B68DD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7442" y="3984856"/>
            <a:ext cx="1450731" cy="1477939"/>
          </a:xfrm>
          <a:prstGeom prst="rect">
            <a:avLst/>
          </a:prstGeom>
          <a:solidFill>
            <a:srgbClr val="F6F8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9204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b="0" i="0" u="none" strike="noStrike" cap="none" normalizeH="0" baseline="0" dirty="0" err="1">
                <a:ln>
                  <a:noFill/>
                </a:ln>
                <a:solidFill>
                  <a:srgbClr val="CCCCCC"/>
                </a:solidFill>
                <a:effectLst/>
                <a:latin typeface="SFMono-Regular"/>
              </a:rPr>
              <a:t>helpers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CCCCCC"/>
                </a:solidFill>
                <a:effectLst/>
                <a:latin typeface="SFMono-Regular"/>
              </a:rPr>
              <a:t> </a:t>
            </a:r>
            <a:endParaRPr kumimoji="0" lang="ru-RU" altLang="ru-KZ" b="0" i="0" u="none" strike="noStrike" cap="none" normalizeH="0" baseline="0" dirty="0">
              <a:ln>
                <a:noFill/>
              </a:ln>
              <a:solidFill>
                <a:srgbClr val="CCCCCC"/>
              </a:solidFill>
              <a:effectLst/>
              <a:latin typeface="SFMono-Regular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inherit"/>
              </a:rPr>
              <a:t>__init__.py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CCCCCC"/>
                </a:solidFill>
                <a:effectLst/>
                <a:latin typeface="SFMono-Regular"/>
              </a:rPr>
              <a:t> </a:t>
            </a:r>
            <a:endParaRPr kumimoji="0" lang="ru-RU" altLang="ru-KZ" b="0" i="0" u="none" strike="noStrike" cap="none" normalizeH="0" baseline="0" dirty="0">
              <a:ln>
                <a:noFill/>
              </a:ln>
              <a:solidFill>
                <a:srgbClr val="880000"/>
              </a:solidFill>
              <a:effectLst/>
              <a:latin typeface="inheri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inherit"/>
              </a:rPr>
              <a:t>dumper.py</a:t>
            </a:r>
            <a:endParaRPr kumimoji="0" lang="ru-RU" altLang="ru-KZ" b="0" i="0" u="none" strike="noStrike" cap="none" normalizeH="0" baseline="0" dirty="0">
              <a:ln>
                <a:noFill/>
              </a:ln>
              <a:solidFill>
                <a:srgbClr val="880000"/>
              </a:solidFill>
              <a:effectLst/>
              <a:latin typeface="inheri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inherit"/>
              </a:rPr>
              <a:t>data_frame.py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CCCCCC"/>
                </a:solidFill>
                <a:effectLst/>
                <a:latin typeface="SFMono-Regular"/>
              </a:rPr>
              <a:t> </a:t>
            </a:r>
            <a:endParaRPr kumimoji="0" lang="ru-RU" altLang="ru-KZ" b="0" i="0" u="none" strike="noStrike" cap="none" normalizeH="0" baseline="0" dirty="0">
              <a:ln>
                <a:noFill/>
              </a:ln>
              <a:solidFill>
                <a:srgbClr val="CCCCCC"/>
              </a:solidFill>
              <a:effectLst/>
              <a:latin typeface="SFMono-Regular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880000"/>
                </a:solidFill>
                <a:effectLst/>
                <a:latin typeface="inherit"/>
              </a:rPr>
              <a:t>client.py</a:t>
            </a:r>
            <a:r>
              <a:rPr kumimoji="0" lang="ru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KZ" altLang="ru-KZ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76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D90340-8C45-DB43-FA02-B782F68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0" dirty="0" err="1">
                <a:effectLst/>
                <a:latin typeface="Mont"/>
              </a:rPr>
              <a:t>Кіріспе</a:t>
            </a:r>
            <a:endParaRPr lang="ru-KZ" sz="5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31EA66-0E37-176F-C255-F922927969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0" i="0" dirty="0" err="1">
                <a:effectLst/>
                <a:latin typeface="Open Sans" panose="020B0606030504020204" pitchFamily="34" charset="0"/>
              </a:rPr>
              <a:t>Бізді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қоршап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тұрған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әлемді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объектілердің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effectLst/>
                <a:latin typeface="Open Sans" panose="020B0606030504020204" pitchFamily="34" charset="0"/>
              </a:rPr>
              <a:t>жиынтығы</a:t>
            </a:r>
            <a:r>
              <a:rPr lang="ru-RU" sz="2000" b="1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ретінде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қарастыруға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болады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: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әрбір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объектінің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қасиеттерінің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жиыны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бар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оған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әрекет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етуге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немесе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әрекеттерді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орындауға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Мысалы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кружканың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түсі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мен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өлшемі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бар, оны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үстелге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қоюға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одан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ішуге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000" b="0" i="0" dirty="0">
                <a:effectLst/>
                <a:latin typeface="Open Sans" panose="020B0606030504020204" pitchFamily="34" charset="0"/>
              </a:rPr>
              <a:t>Егер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әлемнің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осы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моделін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бағдарламалауға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көшірсек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,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объектіге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бағытталған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бағдарламалау</a:t>
            </a:r>
            <a:r>
              <a:rPr lang="ru-RU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O</a:t>
            </a:r>
            <a:r>
              <a:rPr lang="kk-KZ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ББ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Open Sans" panose="020B0606030504020204" pitchFamily="34" charset="0"/>
              </a:rPr>
              <a:t>)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деп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аталатын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тәсілді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аламыз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.</a:t>
            </a:r>
            <a:endParaRPr lang="ru-KZ" sz="22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5543AE8-FBA1-2B75-0B9A-F08DA3338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59523"/>
            <a:ext cx="5181600" cy="47174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000" b="0" i="0" dirty="0" err="1">
                <a:effectLst/>
                <a:latin typeface="Open Sans" panose="020B0606030504020204" pitchFamily="34" charset="0"/>
              </a:rPr>
              <a:t>Бұл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модульде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>
                <a:effectLst/>
                <a:latin typeface="Open Sans" panose="020B0606030504020204" pitchFamily="34" charset="0"/>
              </a:rPr>
              <a:t>Python</a:t>
            </a:r>
            <a:r>
              <a:rPr lang="en-US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тілінде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>
                <a:effectLst/>
                <a:latin typeface="Open Sans" panose="020B0606030504020204" pitchFamily="34" charset="0"/>
              </a:rPr>
              <a:t>OOP</a:t>
            </a:r>
            <a:r>
              <a:rPr lang="en-US" sz="2000" b="1" dirty="0">
                <a:latin typeface="Open Sans" panose="020B0606030504020204" pitchFamily="34" charset="0"/>
              </a:rPr>
              <a:t>(Object Oriented Programming)</a:t>
            </a:r>
            <a:r>
              <a:rPr lang="en-US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пайдалануды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effectLst/>
                <a:latin typeface="Open Sans" panose="020B0606030504020204" pitchFamily="34" charset="0"/>
              </a:rPr>
              <a:t>үйренеміз</a:t>
            </a:r>
            <a:r>
              <a:rPr lang="ru-RU" sz="2000" b="0" i="0" dirty="0">
                <a:effectLst/>
                <a:latin typeface="Open Sans" panose="020B0606030504020204" pitchFamily="34" charset="0"/>
              </a:rPr>
              <a:t>.</a:t>
            </a:r>
          </a:p>
          <a:p>
            <a:r>
              <a:rPr lang="ru-RU" sz="2200" b="0" i="0" dirty="0" err="1">
                <a:effectLst/>
                <a:latin typeface="Open Sans" panose="020B0606030504020204" pitchFamily="34" charset="0"/>
              </a:rPr>
              <a:t>Біз</a:t>
            </a:r>
            <a:r>
              <a:rPr lang="ru-RU" sz="2200" b="0" i="0" dirty="0">
                <a:effectLst/>
                <a:latin typeface="Open Sans" panose="020B0606030504020204" pitchFamily="34" charset="0"/>
              </a:rPr>
              <a:t> </a:t>
            </a:r>
            <a:endParaRPr lang="en-US" sz="2200" b="0" i="0" dirty="0">
              <a:effectLst/>
              <a:latin typeface="Open Sans" panose="020B0606030504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b="0" i="1" dirty="0">
                <a:effectLst/>
                <a:latin typeface="Open Sans" panose="020B0606030504020204" pitchFamily="34" charset="0"/>
              </a:rPr>
              <a:t>объект пен класс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дегеніміз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не, </a:t>
            </a:r>
            <a:endParaRPr lang="en-US" sz="1800" b="0" i="1" dirty="0">
              <a:effectLst/>
              <a:latin typeface="Open Sans" panose="020B0606030504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b="0" i="1" dirty="0" err="1">
                <a:effectLst/>
                <a:latin typeface="Open Sans" panose="020B0606030504020204" pitchFamily="34" charset="0"/>
              </a:rPr>
              <a:t>оларды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және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олардың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элементтерін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қалай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анықтау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керектігін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; </a:t>
            </a:r>
            <a:endParaRPr lang="en-US" sz="1800" b="0" i="1" dirty="0">
              <a:effectLst/>
              <a:latin typeface="Open Sans" panose="020B0606030504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b="0" i="1" dirty="0">
                <a:effectLst/>
                <a:latin typeface="Open Sans" panose="020B0606030504020204" pitchFamily="34" charset="0"/>
              </a:rPr>
              <a:t>OOP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мәселені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тиімдірек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шешуге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көмектесетін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бірнеше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практикалық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мысалдар</a:t>
            </a:r>
            <a:r>
              <a:rPr lang="kk-KZ" sz="1800" b="0" i="1" dirty="0">
                <a:effectLst/>
                <a:latin typeface="Open Sans" panose="020B0606030504020204" pitchFamily="34" charset="0"/>
              </a:rPr>
              <a:t>ын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;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1800" b="0" i="1" dirty="0" err="1">
                <a:effectLst/>
                <a:latin typeface="Open Sans" panose="020B0606030504020204" pitchFamily="34" charset="0"/>
              </a:rPr>
              <a:t>көптеген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файлдарда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кластарды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сақтауды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қалай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ұйымдастыруға</a:t>
            </a:r>
            <a:r>
              <a:rPr lang="ru-RU" sz="1800" b="0" i="1" dirty="0"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1" dirty="0" err="1">
                <a:effectLst/>
                <a:latin typeface="Open Sans" panose="020B0606030504020204" pitchFamily="34" charset="0"/>
              </a:rPr>
              <a:t>болатынын</a:t>
            </a:r>
            <a:endParaRPr lang="en-US" sz="1800" b="0" i="1" dirty="0">
              <a:effectLst/>
              <a:latin typeface="Open Sans" panose="020B0606030504020204" pitchFamily="34" charset="0"/>
            </a:endParaRPr>
          </a:p>
          <a:p>
            <a:pPr marL="457200" lvl="1" indent="0">
              <a:buNone/>
            </a:pPr>
            <a:r>
              <a:rPr lang="ru-RU" sz="1800" b="0" i="0" dirty="0" err="1">
                <a:effectLst/>
                <a:latin typeface="Open Sans" panose="020B0606030504020204" pitchFamily="34" charset="0"/>
              </a:rPr>
              <a:t>талқылаймыз</a:t>
            </a:r>
            <a:endParaRPr lang="ru-RU" sz="1800" b="0" i="0" dirty="0"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9260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2D720-5503-0FCD-8757-1771994B7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 err="1">
                <a:solidFill>
                  <a:srgbClr val="181818"/>
                </a:solidFill>
                <a:effectLst/>
                <a:latin typeface="Mont"/>
              </a:rPr>
              <a:t>Қорытынды</a:t>
            </a:r>
            <a:endParaRPr lang="ru-KZ" dirty="0"/>
          </a:p>
        </p:txBody>
      </p:sp>
      <p:graphicFrame>
        <p:nvGraphicFramePr>
          <p:cNvPr id="6" name="Объект 2">
            <a:extLst>
              <a:ext uri="{FF2B5EF4-FFF2-40B4-BE49-F238E27FC236}">
                <a16:creationId xmlns:a16="http://schemas.microsoft.com/office/drawing/2014/main" id="{A480ECA5-9E63-D5D0-0CD9-EFC095C8C40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83366663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бъект 3">
            <a:extLst>
              <a:ext uri="{FF2B5EF4-FFF2-40B4-BE49-F238E27FC236}">
                <a16:creationId xmlns:a16="http://schemas.microsoft.com/office/drawing/2014/main" id="{22418D1F-1235-83BF-27C7-8D09A51638A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OOP -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құралдардың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бірі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ғана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бірқатар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мәселелерді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шешуді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жеңілдетуі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мүмкін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бірақ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тілдің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функциялары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мен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негізгі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командалары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арқылы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ғана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жетуге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болатын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қажет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болатын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көптеген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жағдайлар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бар.</a:t>
            </a:r>
          </a:p>
        </p:txBody>
      </p:sp>
    </p:spTree>
    <p:extLst>
      <p:ext uri="{BB962C8B-B14F-4D97-AF65-F5344CB8AC3E}">
        <p14:creationId xmlns:p14="http://schemas.microsoft.com/office/powerpoint/2010/main" val="4250055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428CF9-D729-6E35-337D-5DDE50E82225}"/>
              </a:ext>
            </a:extLst>
          </p:cNvPr>
          <p:cNvSpPr/>
          <p:nvPr/>
        </p:nvSpPr>
        <p:spPr>
          <a:xfrm>
            <a:off x="4944885" y="2967335"/>
            <a:ext cx="23022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СОҢЫ</a:t>
            </a:r>
          </a:p>
        </p:txBody>
      </p:sp>
    </p:spTree>
    <p:extLst>
      <p:ext uri="{BB962C8B-B14F-4D97-AF65-F5344CB8AC3E}">
        <p14:creationId xmlns:p14="http://schemas.microsoft.com/office/powerpoint/2010/main" val="1718708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A1FC3F-523E-0D62-9DA6-28F9C2FC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 err="1">
                <a:solidFill>
                  <a:srgbClr val="181818"/>
                </a:solidFill>
                <a:effectLst/>
                <a:latin typeface="Mont"/>
              </a:rPr>
              <a:t>Объектілер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805750-2D7D-E582-1D03-03C85775DF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Кейбір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мен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ондағы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әрекеттерді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объектіге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біріктіруге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Python-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да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бәрі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негізінен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болып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табылады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Сандық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объект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өзінің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мәнін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–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мәліметтерді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сақтайды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оның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әдістерін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шақыра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аламыз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әрекеттерді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орындай</a:t>
            </a:r>
            <a:r>
              <a:rPr lang="ru-RU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аламыз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Тізімді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қарастырайық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элементтерінің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деректерін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сақтайды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оларда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кірістірілген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әдістерді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қолдана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отырып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әрекеттерді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орындай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аламыз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RU" sz="2000" dirty="0">
              <a:solidFill>
                <a:srgbClr val="313131"/>
              </a:solidFill>
              <a:latin typeface="Open Sans" panose="020B0606030504020204" pitchFamily="34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320D63-B8D4-9CA0-4551-6F61D369E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25625"/>
            <a:ext cx="5495192" cy="3423382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people = [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"Stanislav"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"Alexandra"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]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marL="0" indent="0" algn="l">
              <a:lnSpc>
                <a:spcPct val="110000"/>
              </a:lnSpc>
              <a:spcAft>
                <a:spcPts val="75"/>
              </a:spcAft>
              <a:buNone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1800" b="0" i="0" dirty="0" err="1">
                <a:solidFill>
                  <a:srgbClr val="008200"/>
                </a:solidFill>
                <a:effectLst/>
                <a:latin typeface="inherit"/>
              </a:rPr>
              <a:t>Васильевтердің</a:t>
            </a:r>
            <a:r>
              <a:rPr lang="ru-RU" sz="18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1800" b="0" i="0" dirty="0" err="1">
                <a:solidFill>
                  <a:srgbClr val="008200"/>
                </a:solidFill>
                <a:effectLst/>
                <a:latin typeface="inherit"/>
              </a:rPr>
              <a:t>санын</a:t>
            </a:r>
            <a:r>
              <a:rPr lang="ru-RU" sz="18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count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ru-RU" sz="18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1800" b="0" i="0" dirty="0" err="1">
                <a:solidFill>
                  <a:srgbClr val="008200"/>
                </a:solidFill>
                <a:effectLst/>
                <a:latin typeface="inherit"/>
              </a:rPr>
              <a:t>әдісі</a:t>
            </a:r>
            <a:r>
              <a:rPr lang="ru-RU" sz="18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1800" b="0" i="0" dirty="0" err="1">
                <a:solidFill>
                  <a:srgbClr val="008200"/>
                </a:solidFill>
                <a:effectLst/>
                <a:latin typeface="inherit"/>
              </a:rPr>
              <a:t>арқылы</a:t>
            </a:r>
            <a:r>
              <a:rPr lang="ru-RU" sz="18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1800" b="0" i="0" dirty="0" err="1">
                <a:solidFill>
                  <a:srgbClr val="008200"/>
                </a:solidFill>
                <a:effectLst/>
                <a:latin typeface="inherit"/>
              </a:rPr>
              <a:t>санайық</a:t>
            </a: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inherit"/>
              </a:rPr>
              <a:t>people.count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))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=&gt; 2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1800" b="0" i="0" dirty="0" err="1">
                <a:solidFill>
                  <a:srgbClr val="008200"/>
                </a:solidFill>
                <a:effectLst/>
                <a:latin typeface="inherit"/>
              </a:rPr>
              <a:t>Енді</a:t>
            </a:r>
            <a:r>
              <a:rPr lang="ru-RU" sz="18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1800" b="0" i="0" dirty="0" err="1">
                <a:solidFill>
                  <a:srgbClr val="008200"/>
                </a:solidFill>
                <a:effectLst/>
                <a:latin typeface="inherit"/>
              </a:rPr>
              <a:t>сұрыптаймыз</a:t>
            </a:r>
            <a:endParaRPr lang="ru-RU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inherit"/>
              </a:rPr>
              <a:t>people.sort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(people)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1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=&gt; ['Alexandra', 'Stanislav', 'Vasiliy', 'Vasiliy']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43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287BD1-4D6C-92D2-5E51-05A5D57D1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179885" cy="1325563"/>
          </a:xfrm>
        </p:spPr>
        <p:txBody>
          <a:bodyPr/>
          <a:lstStyle/>
          <a:p>
            <a:r>
              <a:rPr lang="ru-RU" b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Кластар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FE0888-C019-93AC-3460-E891D164A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ru-RU" sz="18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Барлық</a:t>
            </a:r>
            <a:r>
              <a:rPr lang="ru-RU" sz="18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кірістірілген</a:t>
            </a:r>
            <a:r>
              <a:rPr lang="ru-RU" sz="18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объектілердің</a:t>
            </a:r>
            <a:r>
              <a:rPr lang="ru-RU" sz="18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өз</a:t>
            </a:r>
            <a:r>
              <a:rPr lang="ru-RU" sz="18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класы</a:t>
            </a:r>
            <a:r>
              <a:rPr lang="ru-RU" sz="18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бар.</a:t>
            </a:r>
          </a:p>
          <a:p>
            <a:pPr>
              <a:lnSpc>
                <a:spcPct val="100000"/>
              </a:lnSpc>
            </a:pP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2.5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санына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арналған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мысалда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нақты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сандар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класын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US" sz="18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float</a:t>
            </a:r>
            <a:r>
              <a:rPr lang="en-US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),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тізім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-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тізім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ru-RU" sz="18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list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класын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көреміз</a:t>
            </a:r>
            <a:r>
              <a:rPr lang="ru-RU" sz="18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r>
              <a:rPr lang="ru-RU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(). </a:t>
            </a:r>
          </a:p>
          <a:p>
            <a:pPr>
              <a:lnSpc>
                <a:spcPct val="100000"/>
              </a:lnSpc>
            </a:pPr>
            <a:r>
              <a:rPr lang="ru-RU" sz="1800" b="1" i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Класс -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объектілердің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жалпы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құрылымын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қасиеттерін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әрекеттерін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сипаттайтын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үлгі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немесе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сызба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түрі</a:t>
            </a:r>
            <a:r>
              <a:rPr lang="ru-RU" sz="18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1800" b="1" i="0" dirty="0">
                <a:solidFill>
                  <a:srgbClr val="000000"/>
                </a:solidFill>
                <a:effectLst/>
                <a:latin typeface="inherit"/>
              </a:rPr>
              <a:t>number = 2.5  </a:t>
            </a:r>
            <a:endParaRPr lang="en-US" sz="1800" b="1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inherit"/>
              </a:rPr>
              <a:t>number.__class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__)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=&gt; &lt;class 'float'&gt;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people = [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"Stanislav"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"Alexandra"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1800" b="0" i="0" dirty="0">
                <a:solidFill>
                  <a:srgbClr val="0000FF"/>
                </a:solidFill>
                <a:effectLst/>
                <a:latin typeface="inherit"/>
              </a:rPr>
              <a:t>"Vasiliy"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] </a:t>
            </a:r>
            <a:endParaRPr lang="ru-RU" sz="1800" b="0" i="0" dirty="0">
              <a:solidFill>
                <a:srgbClr val="000000"/>
              </a:solidFill>
              <a:effectLst/>
              <a:latin typeface="inherit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inherit"/>
              </a:rPr>
              <a:t>people.__class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__)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1800" b="0" i="0" dirty="0">
                <a:solidFill>
                  <a:srgbClr val="008200"/>
                </a:solidFill>
                <a:effectLst/>
                <a:latin typeface="inherit"/>
              </a:rPr>
              <a:t># =&gt; &lt;class 'list'&gt;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18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AAFCA3-66E7-DD0E-22C7-B7F1337FB7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Бос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классты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анықтайық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ештеңе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жасамайды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бірақ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синтаксисті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қарауға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мүмкіндік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2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береді</a:t>
            </a:r>
            <a:r>
              <a:rPr lang="ru-RU" sz="22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4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class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():  </a:t>
            </a:r>
            <a:endParaRPr lang="en-US" sz="24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  </a:t>
            </a:r>
            <a:r>
              <a:rPr lang="en-US" sz="24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pass</a:t>
            </a:r>
            <a:r>
              <a:rPr lang="en-US" sz="24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endParaRPr lang="en-US" sz="24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#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Сынып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атаулары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үшін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дәстүрлі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түрде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атаулар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en-US" sz="2400" b="0" i="0" dirty="0">
                <a:solidFill>
                  <a:srgbClr val="008200"/>
                </a:solidFill>
                <a:effectLst/>
                <a:latin typeface="inherit"/>
              </a:rPr>
              <a:t>CamelCase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пішімінде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болады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,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мұнда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сөздердің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басы бас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әріптермен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400" b="0" i="0" dirty="0" err="1">
                <a:solidFill>
                  <a:srgbClr val="008200"/>
                </a:solidFill>
                <a:effectLst/>
                <a:latin typeface="inherit"/>
              </a:rPr>
              <a:t>белгіленеді</a:t>
            </a:r>
            <a:r>
              <a:rPr lang="ru-RU" sz="2400" b="0" i="0" dirty="0">
                <a:solidFill>
                  <a:srgbClr val="008200"/>
                </a:solidFill>
                <a:effectLst/>
                <a:latin typeface="inherit"/>
              </a:rPr>
              <a:t>.</a:t>
            </a:r>
            <a:endParaRPr lang="ru-RU" sz="24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23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E532A9-E475-DC9C-3B15-CAAEB0CCF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806462" cy="936137"/>
          </a:xfrm>
        </p:spPr>
        <p:txBody>
          <a:bodyPr>
            <a:normAutofit/>
          </a:bodyPr>
          <a:lstStyle/>
          <a:p>
            <a:r>
              <a:rPr lang="ru-RU" sz="3600" b="1" i="0" dirty="0" err="1">
                <a:solidFill>
                  <a:srgbClr val="181818"/>
                </a:solidFill>
                <a:effectLst/>
                <a:latin typeface="Mont"/>
              </a:rPr>
              <a:t>Кластағы</a:t>
            </a:r>
            <a:r>
              <a:rPr lang="ru-RU" sz="3600" b="1" i="0" dirty="0">
                <a:solidFill>
                  <a:srgbClr val="181818"/>
                </a:solidFill>
                <a:effectLst/>
                <a:latin typeface="Mont"/>
              </a:rPr>
              <a:t> </a:t>
            </a:r>
            <a:r>
              <a:rPr lang="ru-RU" sz="3600" b="1" i="0" dirty="0" err="1">
                <a:solidFill>
                  <a:srgbClr val="181818"/>
                </a:solidFill>
                <a:effectLst/>
                <a:latin typeface="Mont"/>
              </a:rPr>
              <a:t>объектілер</a:t>
            </a:r>
            <a:endParaRPr lang="ru-K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AEB0DE-EEB6-31B3-C9D3-80B0633995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бірінші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класымызды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жаздық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одан</a:t>
            </a:r>
            <a:r>
              <a:rPr lang="ru-RU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объект </a:t>
            </a:r>
            <a:r>
              <a:rPr lang="ru-RU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жасайық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классты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шақырамыз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функцияны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шақыру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нәтиже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алу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әдісіне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ұқсас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жаңа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нысанды</a:t>
            </a:r>
            <a:r>
              <a:rPr lang="ru-RU" sz="2000" b="1" i="1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1" i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аламыз</a:t>
            </a:r>
            <a:r>
              <a:rPr lang="ru-RU" sz="2000" b="0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Осылайша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жасалған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объектіні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көбінесе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класс экземпляры </a:t>
            </a:r>
            <a:r>
              <a:rPr lang="en-US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(</a:t>
            </a:r>
            <a:r>
              <a:rPr lang="en-US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instance</a:t>
            </a:r>
            <a:r>
              <a:rPr lang="en-US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)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деп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атайды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атау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мақалалар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мен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кітаптарда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жиі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кездеседі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B5B69C5-ECEC-2F5E-E50D-3A8152661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класс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бойынша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объект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құрамыз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1 класс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бойынша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бірнеше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объект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құра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аламыз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report_2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олар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әртүрлі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объекттер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болады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.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(report == report_2)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False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796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1A5B7F-4407-8195-D447-FCF91E24C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4929554" cy="980098"/>
          </a:xfrm>
        </p:spPr>
        <p:txBody>
          <a:bodyPr>
            <a:noAutofit/>
          </a:bodyPr>
          <a:lstStyle/>
          <a:p>
            <a:r>
              <a:rPr lang="ru-RU" sz="3200" b="1" i="0" dirty="0" err="1">
                <a:solidFill>
                  <a:srgbClr val="181818"/>
                </a:solidFill>
                <a:effectLst/>
                <a:latin typeface="Mont"/>
              </a:rPr>
              <a:t>Атрибуттар</a:t>
            </a:r>
            <a:r>
              <a:rPr lang="ru-RU" sz="3200" b="1" i="0" dirty="0">
                <a:solidFill>
                  <a:srgbClr val="181818"/>
                </a:solidFill>
                <a:effectLst/>
                <a:latin typeface="Mont"/>
              </a:rPr>
              <a:t> </a:t>
            </a:r>
            <a:r>
              <a:rPr lang="ru-RU" sz="3200" b="1" i="0" dirty="0" err="1">
                <a:solidFill>
                  <a:srgbClr val="181818"/>
                </a:solidFill>
                <a:effectLst/>
                <a:latin typeface="Mont"/>
              </a:rPr>
              <a:t>және</a:t>
            </a:r>
            <a:r>
              <a:rPr lang="ru-RU" sz="3200" b="1" i="0" dirty="0">
                <a:solidFill>
                  <a:srgbClr val="181818"/>
                </a:solidFill>
                <a:effectLst/>
                <a:latin typeface="Mont"/>
              </a:rPr>
              <a:t> </a:t>
            </a:r>
            <a:r>
              <a:rPr lang="ru-RU" sz="3200" b="1" i="0" dirty="0" err="1">
                <a:solidFill>
                  <a:srgbClr val="181818"/>
                </a:solidFill>
                <a:effectLst/>
                <a:latin typeface="Mont"/>
              </a:rPr>
              <a:t>әдістер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87F4A0-719C-EB7A-48B4-BAAE7EDD16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ru-RU" sz="2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бос класс </a:t>
            </a:r>
            <a:r>
              <a:rPr lang="ru-RU" sz="2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бойынша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объект </a:t>
            </a:r>
            <a:r>
              <a:rPr lang="ru-RU" sz="2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құрдық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Оған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енді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қосайық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2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SalesReport</a:t>
            </a:r>
            <a:r>
              <a:rPr lang="ru-RU" sz="2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бойынша</a:t>
            </a:r>
            <a:r>
              <a:rPr lang="ru-RU" sz="2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сатулар</a:t>
            </a:r>
            <a:r>
              <a:rPr lang="ru-RU" sz="2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жайлы</a:t>
            </a:r>
            <a:r>
              <a:rPr lang="ru-RU" sz="2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</a:t>
            </a:r>
            <a:r>
              <a:rPr lang="ru-RU" sz="24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құрайық</a:t>
            </a:r>
            <a:r>
              <a:rPr lang="ru-RU" sz="24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Біздің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компанияда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сату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менеджерлері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бар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делік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олар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мәмілелер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жасайды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олар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жалпы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сату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көлемі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көрсеткіштерін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есептегіміз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400" b="0" i="1" dirty="0" err="1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келеді</a:t>
            </a:r>
            <a:r>
              <a:rPr lang="ru-RU" sz="2400" b="0" i="1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.</a:t>
            </a:r>
            <a:endParaRPr lang="ru-KZ" sz="24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61B277A-0588-B628-6A52-E820F5D15D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465992"/>
            <a:ext cx="5181600" cy="5710971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pass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сату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бойынша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бірінші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есепті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құрастырамыз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</a:t>
            </a: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= </a:t>
            </a:r>
            <a:r>
              <a:rPr lang="ru-RU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</a:t>
            </a:r>
            <a:endParaRPr lang="ru-RU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объектке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жаңа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атрибут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қосамыз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.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report.amount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= 10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Екінші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есеп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үшін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дәл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осы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қадамдарды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жасаймыз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.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 = </a:t>
            </a:r>
            <a:r>
              <a:rPr lang="ru-RU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 </a:t>
            </a:r>
            <a:endParaRPr lang="ru-RU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report_2.amount = 20  </a:t>
            </a:r>
            <a:endParaRPr lang="ru-RU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Есептен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жалпы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соманы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басып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шығаратын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көмекші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функцияны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000" b="0" i="0" dirty="0" err="1">
                <a:solidFill>
                  <a:srgbClr val="008200"/>
                </a:solidFill>
                <a:effectLst/>
                <a:latin typeface="inherit"/>
              </a:rPr>
              <a:t>жасайық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.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(report):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</a:t>
            </a:r>
            <a:r>
              <a:rPr lang="en-US" sz="2000" b="0" i="0" dirty="0">
                <a:solidFill>
                  <a:srgbClr val="0000FF"/>
                </a:solidFill>
                <a:effectLst/>
                <a:highlight>
                  <a:srgbClr val="C0C0C0"/>
                </a:highlight>
                <a:latin typeface="inherit"/>
              </a:rPr>
              <a:t>"Total amount:"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, </a:t>
            </a: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report.amount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(report)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Total amount: 10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(report_2)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Total amount: 20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218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F02A43-72D3-9488-59A1-B87FAFA876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342900"/>
            <a:ext cx="5181600" cy="191989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print_report</a:t>
            </a:r>
            <a:r>
              <a:rPr lang="en-US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функциясы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есепте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операцияны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орындайды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өйткені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сыныптар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деректер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мен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олардағы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әрекеттерді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байланыстырады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сондықтан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басып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print_report</a:t>
            </a:r>
            <a:r>
              <a:rPr lang="en-US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-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ты класс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ішіне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орналастырайық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EE4CC90-D9C2-B817-6E80-DE0A5B841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74522" y="342900"/>
            <a:ext cx="4179277" cy="5834063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class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():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клас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ішіндегі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жаңа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әдіс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.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әдеттегі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функциялар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сияқты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анықтаймыз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,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#   тек оны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клас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ішіне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орналастырамыз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және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бірінші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аргументке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 self</a:t>
            </a:r>
            <a:r>
              <a:rPr lang="kk-KZ" sz="2200" b="0" i="0" dirty="0">
                <a:solidFill>
                  <a:srgbClr val="008200"/>
                </a:solidFill>
                <a:effectLst/>
                <a:latin typeface="inherit"/>
              </a:rPr>
              <a:t>-ті береміз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2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def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print_report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(self):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      </a:t>
            </a:r>
            <a:r>
              <a:rPr lang="en-US" sz="2200" b="1" i="0" dirty="0">
                <a:solidFill>
                  <a:srgbClr val="006699"/>
                </a:solidFill>
                <a:effectLst/>
                <a:highlight>
                  <a:srgbClr val="C0C0C0"/>
                </a:highlight>
                <a:latin typeface="inherit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</a:t>
            </a:r>
            <a:r>
              <a:rPr lang="en-US" sz="2200" b="0" i="0" dirty="0">
                <a:solidFill>
                  <a:srgbClr val="0000FF"/>
                </a:solidFill>
                <a:effectLst/>
                <a:highlight>
                  <a:srgbClr val="C0C0C0"/>
                </a:highlight>
                <a:latin typeface="inherit"/>
              </a:rPr>
              <a:t>"Total amount:"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,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self.amount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)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Әрі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қарай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 report </a:t>
            </a:r>
            <a:r>
              <a:rPr lang="kk-KZ" sz="2200" b="0" i="0" dirty="0">
                <a:solidFill>
                  <a:srgbClr val="008200"/>
                </a:solidFill>
                <a:effectLst/>
                <a:latin typeface="inherit"/>
              </a:rPr>
              <a:t>–ты жоғарыда көрсетілген мысалдағыдай қолданамыз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 =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report.amount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= 10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 = </a:t>
            </a: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SalesReport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report_2.amount = 20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жаңа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әдістерді</a:t>
            </a:r>
            <a:r>
              <a:rPr lang="ru-RU" sz="2200" b="0" i="0" dirty="0">
                <a:solidFill>
                  <a:srgbClr val="008200"/>
                </a:solidFill>
                <a:effectLst/>
                <a:latin typeface="inherit"/>
              </a:rPr>
              <a:t> </a:t>
            </a:r>
            <a:r>
              <a:rPr lang="ru-RU" sz="2200" b="0" i="0" dirty="0" err="1">
                <a:solidFill>
                  <a:srgbClr val="008200"/>
                </a:solidFill>
                <a:effectLst/>
                <a:latin typeface="inherit"/>
              </a:rPr>
              <a:t>қолданамыз</a:t>
            </a:r>
            <a:endParaRPr lang="ru-RU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 err="1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report.print_report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() </a:t>
            </a:r>
            <a:r>
              <a:rPr lang="en-US" sz="2200" b="0" i="0" dirty="0">
                <a:solidFill>
                  <a:srgbClr val="008200"/>
                </a:solidFill>
                <a:effectLst/>
                <a:highlight>
                  <a:srgbClr val="C0C0C0"/>
                </a:highlight>
                <a:latin typeface="inherit"/>
              </a:rPr>
              <a:t># =&gt; Total amount: 10</a:t>
            </a: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highlight>
                <a:srgbClr val="C0C0C0"/>
              </a:highlight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200" b="0" i="0" dirty="0">
                <a:solidFill>
                  <a:srgbClr val="000000"/>
                </a:solidFill>
                <a:effectLst/>
                <a:highlight>
                  <a:srgbClr val="C0C0C0"/>
                </a:highlight>
                <a:latin typeface="inherit"/>
              </a:rPr>
              <a:t>report_2.print_report() </a:t>
            </a:r>
            <a:r>
              <a:rPr lang="en-US" sz="2200" b="0" i="0" dirty="0">
                <a:solidFill>
                  <a:srgbClr val="008200"/>
                </a:solidFill>
                <a:effectLst/>
                <a:highlight>
                  <a:srgbClr val="C0C0C0"/>
                </a:highlight>
                <a:latin typeface="inherit"/>
              </a:rPr>
              <a:t># </a:t>
            </a:r>
            <a:r>
              <a:rPr lang="en-US" sz="2200" b="0" i="0" dirty="0">
                <a:solidFill>
                  <a:srgbClr val="008200"/>
                </a:solidFill>
                <a:effectLst/>
                <a:latin typeface="inherit"/>
              </a:rPr>
              <a:t>=&gt; Total amount: 20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2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7EC912-EDF0-3A68-2B23-A1895DEBFE03}"/>
              </a:ext>
            </a:extLst>
          </p:cNvPr>
          <p:cNvSpPr txBox="1"/>
          <p:nvPr/>
        </p:nvSpPr>
        <p:spPr>
          <a:xfrm>
            <a:off x="838201" y="2544782"/>
            <a:ext cx="5668108" cy="39703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ішінде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әдісті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анықтадық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осы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сыныптың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барлық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экземплярларына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қолжетімді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болды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Әдістер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әдетте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кәдімгі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функцияларға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ұқсас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бірақ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олардың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негізгі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айырмашылығы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-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объектінің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өзіне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жеткізу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бірінші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аргумент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ретінде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self</a:t>
            </a:r>
            <a:r>
              <a:rPr lang="en-US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-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аламыз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-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біздің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жағдайда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есеп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ішінде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объектінің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атрибуттарын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пайдалануға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мүмкіндік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береді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amount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сияқты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Self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автоматты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түрде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жіберіледі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шақырған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кезде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ешқандай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аргумент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жіберген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жоқпыз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78450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587AF3-E50C-9294-EBB2-876EC7011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075470"/>
            <a:ext cx="5181600" cy="435133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анықталған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deals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атрибуты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енді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кластың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барлық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әдістерінде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жетімді</a:t>
            </a:r>
            <a:r>
              <a:rPr lang="ru-RU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  <a:endParaRPr lang="ru-RU" b="0" i="0" dirty="0">
              <a:solidFill>
                <a:srgbClr val="313131"/>
              </a:solidFill>
              <a:effectLst/>
              <a:latin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Через 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self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становятся доступны и остальные методы, например, 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print_report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использует метод </a:t>
            </a:r>
            <a:r>
              <a:rPr lang="ru-RU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total_amount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elf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арқылы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басқа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әдістер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жетімді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313131"/>
                </a:solidFill>
                <a:latin typeface="Open Sans" panose="020B0606030504020204" pitchFamily="34" charset="0"/>
              </a:rPr>
              <a:t>б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олады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мысалы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dirty="0" err="1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print_report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  </a:t>
            </a:r>
            <a:r>
              <a:rPr lang="ru-RU" b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total_amount</a:t>
            </a:r>
            <a:r>
              <a:rPr lang="ru-RU" b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әдісін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қолданады</a:t>
            </a:r>
            <a:r>
              <a:rPr lang="ru-RU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логиканы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сынып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ішінде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жинақтауға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мүмкіндік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береді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сыртқы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қолдану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әлдеқайда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қысқа</a:t>
            </a:r>
            <a:r>
              <a:rPr lang="ru-RU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B15FA5E-E61E-F6B4-43EF-5A05678A2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25315"/>
            <a:ext cx="5181600" cy="58516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Позволим добавлять много разных сделок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amount):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На первой сделке создадим список для хранения всех сделок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not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hasattr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'deals'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Добавим текущую сделку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(amount)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Посчитаем сумму всех сделок    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sum(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</a:t>
            </a: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Используем наши новые возможности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ru-RU" sz="2000" b="0" i="0" dirty="0">
                <a:solidFill>
                  <a:srgbClr val="008200"/>
                </a:solidFill>
                <a:effectLst/>
                <a:latin typeface="inherit"/>
              </a:rPr>
              <a:t># Добавим две сделки и распечатаем отчёт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ru-RU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(10_000)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(30_000)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report.print_report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Total sales: 40000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86062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EEAA56-B3AB-9765-9246-9A1F3447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181818"/>
                </a:solidFill>
                <a:effectLst/>
                <a:latin typeface="Mont"/>
              </a:rPr>
              <a:t>__</a:t>
            </a:r>
            <a:r>
              <a:rPr lang="en-US" b="1" i="0" dirty="0" err="1">
                <a:solidFill>
                  <a:srgbClr val="181818"/>
                </a:solidFill>
                <a:effectLst/>
                <a:latin typeface="Mont"/>
              </a:rPr>
              <a:t>init</a:t>
            </a:r>
            <a:r>
              <a:rPr lang="en-US" b="1" i="0" dirty="0">
                <a:solidFill>
                  <a:srgbClr val="181818"/>
                </a:solidFill>
                <a:effectLst/>
                <a:latin typeface="Mont"/>
              </a:rPr>
              <a:t>__</a:t>
            </a:r>
            <a:r>
              <a:rPr lang="kk-KZ" b="1" i="0" dirty="0">
                <a:solidFill>
                  <a:srgbClr val="181818"/>
                </a:solidFill>
                <a:effectLst/>
                <a:latin typeface="Mont"/>
              </a:rPr>
              <a:t> әдісі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635EAC-92A9-4F4B-5DCE-26627FC8E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Алдыңғы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қадамда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1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SalesReport</a:t>
            </a:r>
            <a:r>
              <a:rPr lang="en-US" sz="2000" b="1" i="1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сыныбында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бірнеше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әдістерді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анықтадық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Оның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бір-екі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мәселесі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бар.</a:t>
            </a:r>
          </a:p>
          <a:p>
            <a:pPr>
              <a:lnSpc>
                <a:spcPct val="120000"/>
              </a:lnSpc>
            </a:pP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Егер </a:t>
            </a:r>
            <a:r>
              <a:rPr lang="en-US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add_deal</a:t>
            </a:r>
            <a:r>
              <a:rPr lang="en-US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алдында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total_amount</a:t>
            </a:r>
            <a:r>
              <a:rPr lang="en-US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-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ты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шақырсақ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мәмілелер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тізімі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әлі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жасалмайды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қате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пайда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болады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Сондай-ақ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2000" b="1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add_deal</a:t>
            </a:r>
            <a:r>
              <a:rPr lang="en-US" sz="2000" b="1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әдісінде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тізімнің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бар-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жоғын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тексеру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оңтайлы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шешім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болып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көрінбейді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себебі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тізімді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рет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жасау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керек,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бірақ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біз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оның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әрбір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мәміледе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бар-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жоғын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2000" b="0" i="0" dirty="0" err="1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тексереміз</a:t>
            </a:r>
            <a:r>
              <a:rPr lang="ru-RU" sz="2000" b="0" i="0" dirty="0">
                <a:solidFill>
                  <a:srgbClr val="313131"/>
                </a:solidFill>
                <a:effectLst/>
                <a:latin typeface="Open Sans" panose="020B0606030504020204" pitchFamily="34" charset="0"/>
              </a:rPr>
              <a:t>.</a:t>
            </a:r>
            <a:endParaRPr lang="ru-KZ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2142F1C-7965-EE44-35BD-E10951179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92008" y="365125"/>
            <a:ext cx="4961792" cy="5811838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class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add_deal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amount):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if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not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hasattr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(self, 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'deals'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= []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self.deals.append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(amount)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return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sum(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self.deals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def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print_report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(self):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</a:t>
            </a:r>
            <a:r>
              <a:rPr lang="en-US" sz="2000" b="1" i="0" dirty="0">
                <a:solidFill>
                  <a:srgbClr val="006699"/>
                </a:solidFill>
                <a:effectLst/>
                <a:latin typeface="inherit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</a:t>
            </a:r>
            <a:r>
              <a:rPr lang="en-US" sz="2000" b="0" i="0" dirty="0">
                <a:solidFill>
                  <a:srgbClr val="0000FF"/>
                </a:solidFill>
                <a:effectLst/>
                <a:latin typeface="inherit"/>
              </a:rPr>
              <a:t>"Total sales:"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,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self.total_amount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      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report = 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SalesReport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 err="1">
                <a:solidFill>
                  <a:srgbClr val="000000"/>
                </a:solidFill>
                <a:effectLst/>
                <a:latin typeface="inherit"/>
              </a:rPr>
              <a:t>report.total_amount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()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pPr algn="l">
              <a:lnSpc>
                <a:spcPct val="100000"/>
              </a:lnSpc>
              <a:spcAft>
                <a:spcPts val="75"/>
              </a:spcAft>
              <a:buFont typeface="+mj-lt"/>
              <a:buAutoNum type="arabicPeriod"/>
            </a:pP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# =&gt; </a:t>
            </a:r>
            <a:r>
              <a:rPr lang="en-US" sz="2000" b="0" i="0" dirty="0" err="1">
                <a:solidFill>
                  <a:srgbClr val="008200"/>
                </a:solidFill>
                <a:effectLst/>
                <a:latin typeface="inherit"/>
              </a:rPr>
              <a:t>AttributeError</a:t>
            </a:r>
            <a:r>
              <a:rPr lang="en-US" sz="2000" b="0" i="0" dirty="0">
                <a:solidFill>
                  <a:srgbClr val="008200"/>
                </a:solidFill>
                <a:effectLst/>
                <a:latin typeface="inherit"/>
              </a:rPr>
              <a:t>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inherit"/>
              </a:rPr>
              <a:t>  </a:t>
            </a:r>
            <a:endParaRPr lang="en-US" sz="2000" b="0" i="0" dirty="0">
              <a:solidFill>
                <a:srgbClr val="5C5C5C"/>
              </a:solidFill>
              <a:effectLst/>
              <a:latin typeface="Consolas" panose="020B0609020204030204" pitchFamily="49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743698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8936</TotalTime>
  <Words>3509</Words>
  <Application>Microsoft Office PowerPoint</Application>
  <PresentationFormat>Широкоэкранный</PresentationFormat>
  <Paragraphs>413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Aptos</vt:lpstr>
      <vt:lpstr>Aptos Display</vt:lpstr>
      <vt:lpstr>Arial</vt:lpstr>
      <vt:lpstr>Calibri</vt:lpstr>
      <vt:lpstr>Consolas</vt:lpstr>
      <vt:lpstr>inherit</vt:lpstr>
      <vt:lpstr>Mont</vt:lpstr>
      <vt:lpstr>Open Sans</vt:lpstr>
      <vt:lpstr>SFMono-Regular</vt:lpstr>
      <vt:lpstr>Wingdings</vt:lpstr>
      <vt:lpstr>Тема Office</vt:lpstr>
      <vt:lpstr>Дәріс 3. Класстар және ОББ</vt:lpstr>
      <vt:lpstr>Кіріспе</vt:lpstr>
      <vt:lpstr>Объектілер</vt:lpstr>
      <vt:lpstr>Кластар</vt:lpstr>
      <vt:lpstr>Кластағы объектілер</vt:lpstr>
      <vt:lpstr>Атрибуттар және әдістер</vt:lpstr>
      <vt:lpstr>Презентация PowerPoint</vt:lpstr>
      <vt:lpstr>Презентация PowerPoint</vt:lpstr>
      <vt:lpstr>__init__ әдісі</vt:lpstr>
      <vt:lpstr>Презентация PowerPoint</vt:lpstr>
      <vt:lpstr>Презентация PowerPoint</vt:lpstr>
      <vt:lpstr>Презентация PowerPoint</vt:lpstr>
      <vt:lpstr>Терминдер сипаттамы</vt:lpstr>
      <vt:lpstr>Презентация PowerPoint</vt:lpstr>
      <vt:lpstr>Мысалдарға кіріспе</vt:lpstr>
      <vt:lpstr>Күйді бақылау</vt:lpstr>
      <vt:lpstr>Операциялар комбинациясы</vt:lpstr>
      <vt:lpstr>Қаптама класы</vt:lpstr>
      <vt:lpstr>Кодты импорттау және ұйымдастыру</vt:lpstr>
      <vt:lpstr>Қорытынды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Оспан Әсел</dc:creator>
  <cp:lastModifiedBy>Оспан Әсел</cp:lastModifiedBy>
  <cp:revision>3</cp:revision>
  <dcterms:created xsi:type="dcterms:W3CDTF">2025-01-28T07:40:34Z</dcterms:created>
  <dcterms:modified xsi:type="dcterms:W3CDTF">2025-02-03T12:37:19Z</dcterms:modified>
</cp:coreProperties>
</file>